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4" r:id="rId2"/>
    <p:sldId id="283" r:id="rId3"/>
    <p:sldId id="320" r:id="rId4"/>
    <p:sldId id="300" r:id="rId5"/>
    <p:sldId id="307" r:id="rId6"/>
    <p:sldId id="310" r:id="rId7"/>
    <p:sldId id="311" r:id="rId8"/>
    <p:sldId id="313" r:id="rId9"/>
    <p:sldId id="315" r:id="rId10"/>
    <p:sldId id="321" r:id="rId11"/>
    <p:sldId id="281" r:id="rId12"/>
    <p:sldId id="293" r:id="rId13"/>
    <p:sldId id="294" r:id="rId14"/>
    <p:sldId id="285" r:id="rId15"/>
    <p:sldId id="282" r:id="rId16"/>
    <p:sldId id="322" r:id="rId17"/>
    <p:sldId id="286" r:id="rId18"/>
    <p:sldId id="287" r:id="rId19"/>
    <p:sldId id="288" r:id="rId20"/>
    <p:sldId id="299" r:id="rId21"/>
    <p:sldId id="289" r:id="rId22"/>
    <p:sldId id="290" r:id="rId23"/>
    <p:sldId id="297" r:id="rId24"/>
    <p:sldId id="295" r:id="rId25"/>
    <p:sldId id="280" r:id="rId26"/>
    <p:sldId id="318" r:id="rId27"/>
    <p:sldId id="319" r:id="rId28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783"/>
    <a:srgbClr val="FFCC99"/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212" autoAdjust="0"/>
  </p:normalViewPr>
  <p:slideViewPr>
    <p:cSldViewPr>
      <p:cViewPr varScale="1">
        <p:scale>
          <a:sx n="66" d="100"/>
          <a:sy n="66" d="100"/>
        </p:scale>
        <p:origin x="1304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62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17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35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321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8"/>
            <a:ext cx="45370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600" dirty="0">
                <a:solidFill>
                  <a:schemeClr val="bg1"/>
                </a:solidFill>
              </a:rPr>
              <a:t>Sonderforschungsbereich</a:t>
            </a:r>
            <a:r>
              <a:rPr lang="de-DE" altLang="de-DE" sz="1600" baseline="0" dirty="0">
                <a:solidFill>
                  <a:schemeClr val="bg1"/>
                </a:solidFill>
              </a:rPr>
              <a:t> 1176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3375"/>
            <a:ext cx="1639423" cy="57614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4112339"/>
            <a:ext cx="1619250" cy="182675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1" r="4324" b="8000"/>
          <a:stretch/>
        </p:blipFill>
        <p:spPr>
          <a:xfrm>
            <a:off x="4067944" y="3220219"/>
            <a:ext cx="4545583" cy="4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Karlsruhe Institute of Technology (KIT).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SFB 1176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3502721D-4FB2-44E6-8ECB-01285A512724}" type="datetime1">
              <a:rPr lang="de-DE" altLang="de-DE" sz="900" smtClean="0"/>
              <a:pPr eaLnBrk="1" hangingPunct="1">
                <a:defRPr/>
              </a:pPr>
              <a:t>22.06.2017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endParaRPr lang="de-DE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tags" Target="../tags/tag2.xml"/><Relationship Id="rId16" Type="http://schemas.openxmlformats.org/officeDocument/2006/relationships/image" Target="../media/image3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5" Type="http://schemas.openxmlformats.org/officeDocument/2006/relationships/image" Target="../media/image33.png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11" Type="http://schemas.openxmlformats.org/officeDocument/2006/relationships/image" Target="../media/image38.png"/><Relationship Id="rId5" Type="http://schemas.openxmlformats.org/officeDocument/2006/relationships/image" Target="../media/image3.png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3.png"/><Relationship Id="rId3" Type="http://schemas.openxmlformats.org/officeDocument/2006/relationships/tags" Target="../tags/tag12.xml"/><Relationship Id="rId7" Type="http://schemas.openxmlformats.org/officeDocument/2006/relationships/image" Target="../media/image4.png"/><Relationship Id="rId12" Type="http://schemas.openxmlformats.org/officeDocument/2006/relationships/image" Target="../media/image4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tags" Target="../tags/tag13.xml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6.xml"/><Relationship Id="rId7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4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9.xml"/><Relationship Id="rId7" Type="http://schemas.openxmlformats.org/officeDocument/2006/relationships/image" Target="../media/image5.png"/><Relationship Id="rId12" Type="http://schemas.openxmlformats.org/officeDocument/2006/relationships/image" Target="../media/image5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5.png"/><Relationship Id="rId18" Type="http://schemas.openxmlformats.org/officeDocument/2006/relationships/image" Target="../media/image54.png"/><Relationship Id="rId3" Type="http://schemas.openxmlformats.org/officeDocument/2006/relationships/tags" Target="../tags/tag22.xml"/><Relationship Id="rId21" Type="http://schemas.openxmlformats.org/officeDocument/2006/relationships/image" Target="../media/image57.png"/><Relationship Id="rId7" Type="http://schemas.openxmlformats.org/officeDocument/2006/relationships/tags" Target="../tags/tag26.xml"/><Relationship Id="rId12" Type="http://schemas.openxmlformats.org/officeDocument/2006/relationships/image" Target="../media/image4.png"/><Relationship Id="rId17" Type="http://schemas.openxmlformats.org/officeDocument/2006/relationships/image" Target="../media/image53.png"/><Relationship Id="rId2" Type="http://schemas.openxmlformats.org/officeDocument/2006/relationships/tags" Target="../tags/tag21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3.png"/><Relationship Id="rId5" Type="http://schemas.openxmlformats.org/officeDocument/2006/relationships/tags" Target="../tags/tag24.xml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5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6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64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77826" y="1556147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de-DE" sz="2400" b="1" dirty="0" smtClean="0">
                <a:solidFill>
                  <a:schemeClr val="tx2"/>
                </a:solidFill>
              </a:rPr>
              <a:t/>
            </a:r>
            <a:br>
              <a:rPr lang="en-US" altLang="de-DE" sz="2400" b="1" dirty="0" smtClean="0">
                <a:solidFill>
                  <a:schemeClr val="tx2"/>
                </a:solidFill>
              </a:rPr>
            </a:br>
            <a:r>
              <a:rPr lang="en-US" altLang="de-DE" sz="2400" b="1" dirty="0" smtClean="0">
                <a:solidFill>
                  <a:schemeClr val="tx2"/>
                </a:solidFill>
              </a:rPr>
              <a:t>Further development of the </a:t>
            </a:r>
            <a:r>
              <a:rPr lang="en-US" altLang="de-DE" sz="2400" b="1" dirty="0" smtClean="0">
                <a:solidFill>
                  <a:schemeClr val="tx2"/>
                </a:solidFill>
                <a:latin typeface="Courant" panose="02000509030000020004" pitchFamily="49" charset="0"/>
              </a:rPr>
              <a:t>mpshift</a:t>
            </a:r>
            <a:r>
              <a:rPr lang="en-US" altLang="de-DE" sz="2400" b="1" dirty="0" smtClean="0">
                <a:solidFill>
                  <a:schemeClr val="tx2"/>
                </a:solidFill>
              </a:rPr>
              <a:t> module</a:t>
            </a:r>
            <a:r>
              <a:rPr lang="de-DE" altLang="de-DE" sz="2400" b="1" dirty="0" smtClean="0">
                <a:solidFill>
                  <a:schemeClr val="tx2"/>
                </a:solidFill>
              </a:rPr>
              <a:t>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de-DE" sz="2400" b="1" dirty="0" smtClean="0">
                <a:solidFill>
                  <a:schemeClr val="tx2"/>
                </a:solidFill>
              </a:rPr>
              <a:t>improved efficiency and enhanced functionality</a:t>
            </a:r>
            <a:endParaRPr lang="en-US" altLang="de-DE" sz="24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76239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18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800" b="1" dirty="0" smtClean="0">
                <a:solidFill>
                  <a:srgbClr val="000000"/>
                </a:solidFill>
              </a:rPr>
              <a:t>Thesis </a:t>
            </a:r>
            <a:r>
              <a:rPr lang="de-DE" altLang="de-DE" sz="1800" b="1" dirty="0">
                <a:solidFill>
                  <a:srgbClr val="000000"/>
                </a:solidFill>
              </a:rPr>
              <a:t>A</a:t>
            </a:r>
            <a:r>
              <a:rPr lang="de-DE" altLang="de-DE" sz="1800" b="1" dirty="0" smtClean="0">
                <a:solidFill>
                  <a:srgbClr val="000000"/>
                </a:solidFill>
              </a:rPr>
              <a:t>dvisory </a:t>
            </a:r>
            <a:r>
              <a:rPr lang="de-DE" altLang="de-DE" sz="1800" b="1" dirty="0" err="1" smtClean="0">
                <a:solidFill>
                  <a:srgbClr val="000000"/>
                </a:solidFill>
              </a:rPr>
              <a:t>Committee</a:t>
            </a:r>
            <a:r>
              <a:rPr lang="de-DE" altLang="de-DE" sz="1800" b="1" dirty="0" smtClean="0">
                <a:solidFill>
                  <a:srgbClr val="000000"/>
                </a:solidFill>
              </a:rPr>
              <a:t> June 22, 2017</a:t>
            </a:r>
            <a:endParaRPr lang="de-DE" altLang="de-DE" sz="1800" b="1" dirty="0">
              <a:solidFill>
                <a:srgbClr val="000000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339752" y="4077072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Kevin Reiter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1282849"/>
            <a:ext cx="6911975" cy="994023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600" dirty="0"/>
              <a:t>Environmental / solvent effects (PB2</a:t>
            </a:r>
            <a:r>
              <a:rPr lang="de-DE" sz="3600" dirty="0"/>
              <a:t>)</a:t>
            </a:r>
            <a:endParaRPr lang="de-DE" altLang="de-DE" sz="36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904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Environmental / solvent effects (PB2</a:t>
            </a:r>
            <a:r>
              <a:rPr lang="de-DE" dirty="0" smtClean="0"/>
              <a:t>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b="1" dirty="0" smtClean="0"/>
          </a:p>
          <a:p>
            <a:r>
              <a:rPr lang="en-US" b="1" dirty="0" err="1" smtClean="0"/>
              <a:t>CO</a:t>
            </a:r>
            <a:r>
              <a:rPr lang="en-US" dirty="0" err="1" smtClean="0"/>
              <a:t>nductor</a:t>
            </a:r>
            <a:r>
              <a:rPr lang="en-US" dirty="0" smtClean="0"/>
              <a:t>-like </a:t>
            </a:r>
            <a:r>
              <a:rPr lang="en-US" b="1" dirty="0" smtClean="0"/>
              <a:t>S</a:t>
            </a:r>
            <a:r>
              <a:rPr lang="en-US" dirty="0" smtClean="0"/>
              <a:t>creening </a:t>
            </a:r>
            <a:r>
              <a:rPr lang="en-US" b="1" dirty="0" smtClean="0"/>
              <a:t>Mo</a:t>
            </a:r>
            <a:r>
              <a:rPr lang="en-US" dirty="0" smtClean="0"/>
              <a:t>del (</a:t>
            </a:r>
            <a:r>
              <a:rPr lang="en-US" b="1" dirty="0" smtClean="0"/>
              <a:t>COSMO</a:t>
            </a:r>
            <a:r>
              <a:rPr lang="en-US" dirty="0" smtClean="0"/>
              <a:t>)</a:t>
            </a:r>
            <a:r>
              <a:rPr lang="de-DE" dirty="0" smtClean="0"/>
              <a:t>:</a:t>
            </a:r>
            <a:r>
              <a:rPr lang="de-DE" dirty="0"/>
              <a:t/>
            </a:r>
            <a:br>
              <a:rPr lang="de-DE" dirty="0"/>
            </a:br>
            <a:r>
              <a:rPr lang="de-DE" sz="700" dirty="0"/>
              <a:t>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- </a:t>
            </a:r>
            <a:r>
              <a:rPr lang="en-US" dirty="0" smtClean="0"/>
              <a:t>continuum solvation model</a:t>
            </a:r>
            <a:br>
              <a:rPr lang="en-US" dirty="0" smtClean="0"/>
            </a:br>
            <a:r>
              <a:rPr lang="de-DE" sz="700" dirty="0"/>
              <a:t/>
            </a:r>
            <a:br>
              <a:rPr lang="de-DE" sz="700" dirty="0"/>
            </a:br>
            <a:r>
              <a:rPr lang="de-DE" dirty="0"/>
              <a:t>- </a:t>
            </a:r>
            <a:r>
              <a:rPr lang="en-US" dirty="0" smtClean="0"/>
              <a:t>solute forms cavity within the dielectric continuum of permittivity </a:t>
            </a: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de-DE" dirty="0"/>
              <a:t/>
            </a:r>
            <a:br>
              <a:rPr lang="de-DE" dirty="0"/>
            </a:br>
            <a:r>
              <a:rPr lang="de-DE" sz="700" dirty="0"/>
              <a:t/>
            </a:r>
            <a:br>
              <a:rPr lang="de-DE" sz="700" dirty="0"/>
            </a:br>
            <a:r>
              <a:rPr lang="de-DE" dirty="0"/>
              <a:t>- </a:t>
            </a:r>
            <a:r>
              <a:rPr lang="en-US" dirty="0" smtClean="0"/>
              <a:t>solute polarizes the dielectric medium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  </a:t>
            </a:r>
            <a:br>
              <a:rPr lang="de-DE" dirty="0"/>
            </a:br>
            <a:r>
              <a:rPr lang="de-DE" dirty="0" smtClean="0"/>
              <a:t>→ </a:t>
            </a:r>
            <a:r>
              <a:rPr lang="en-US" dirty="0" smtClean="0"/>
              <a:t>response is described by generation of screening charges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Simulation of environmental / solvent effects by specification of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on </a:t>
            </a:r>
            <a:r>
              <a:rPr lang="en-US" dirty="0" smtClean="0"/>
              <a:t>a shell around the molecule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0" y="4360503"/>
            <a:ext cx="877900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4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Environmental / solvent effects (PB2</a:t>
            </a:r>
            <a:r>
              <a:rPr lang="de-DE" dirty="0" smtClean="0"/>
              <a:t>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b="1" dirty="0" smtClean="0"/>
          </a:p>
          <a:p>
            <a:r>
              <a:rPr lang="en-US" dirty="0" smtClean="0"/>
              <a:t>screening charges:                   on segments at position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finite permittivity of real solvents → scaling by factor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                          , with </a:t>
            </a:r>
            <a:br>
              <a:rPr lang="en-US" dirty="0" smtClean="0"/>
            </a:br>
            <a:endParaRPr lang="en-US" dirty="0" smtClean="0"/>
          </a:p>
          <a:p>
            <a:r>
              <a:rPr lang="de-DE" dirty="0" smtClean="0"/>
              <a:t>Interaction </a:t>
            </a:r>
            <a:r>
              <a:rPr lang="de-DE" dirty="0" err="1" smtClean="0"/>
              <a:t>energy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→ same form </a:t>
            </a:r>
            <a:r>
              <a:rPr lang="de-DE" dirty="0" err="1" smtClean="0"/>
              <a:t>as</a:t>
            </a:r>
            <a:endParaRPr lang="de-DE" dirty="0"/>
          </a:p>
          <a:p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0" name="Grafik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69" y="4077574"/>
            <a:ext cx="5481677" cy="106491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10845"/>
            <a:ext cx="1068379" cy="252997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11" y="1648050"/>
            <a:ext cx="160029" cy="20270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934" y="5307106"/>
            <a:ext cx="457225" cy="32615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83" y="2827289"/>
            <a:ext cx="2566548" cy="252997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17" y="2665736"/>
            <a:ext cx="1627716" cy="5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9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Environmental / solvent effects (PB2</a:t>
            </a:r>
            <a:r>
              <a:rPr lang="de-DE" dirty="0" smtClean="0"/>
              <a:t>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b="1" dirty="0" smtClean="0"/>
          </a:p>
          <a:p>
            <a:endParaRPr lang="de-DE" dirty="0" smtClean="0"/>
          </a:p>
          <a:p>
            <a:r>
              <a:rPr lang="de-DE" dirty="0" smtClean="0"/>
              <a:t>             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calculated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routines</a:t>
            </a:r>
            <a:r>
              <a:rPr lang="de-DE" dirty="0" smtClean="0"/>
              <a:t> </a:t>
            </a:r>
            <a:r>
              <a:rPr lang="de-DE" dirty="0" err="1" smtClean="0"/>
              <a:t>needed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Same </a:t>
            </a:r>
            <a:r>
              <a:rPr lang="de-DE" dirty="0" err="1" smtClean="0"/>
              <a:t>routine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charges</a:t>
            </a:r>
            <a:r>
              <a:rPr lang="de-DE" dirty="0" smtClean="0"/>
              <a:t> in </a:t>
            </a:r>
            <a:r>
              <a:rPr lang="de-DE" dirty="0" err="1" smtClean="0"/>
              <a:t>gerneral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→ simple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treat</a:t>
            </a:r>
            <a:r>
              <a:rPr lang="de-DE" dirty="0" smtClean="0"/>
              <a:t> solvent </a:t>
            </a:r>
            <a:r>
              <a:rPr lang="de-DE" dirty="0" err="1" smtClean="0"/>
              <a:t>effects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charges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Alternative: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smeared</a:t>
            </a:r>
            <a:r>
              <a:rPr lang="de-DE" dirty="0" smtClean="0"/>
              <a:t> </a:t>
            </a:r>
            <a:r>
              <a:rPr lang="de-DE" dirty="0" err="1" smtClean="0"/>
              <a:t>charges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→                                                                                   , </a:t>
            </a:r>
            <a:r>
              <a:rPr lang="de-DE" dirty="0" err="1" smtClean="0"/>
              <a:t>see</a:t>
            </a:r>
            <a:r>
              <a:rPr lang="de-DE" dirty="0" smtClean="0"/>
              <a:t> RI </a:t>
            </a:r>
            <a:r>
              <a:rPr lang="de-DE" dirty="0" err="1" smtClean="0"/>
              <a:t>below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  <a:p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708699" cy="56695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1" y="1772817"/>
            <a:ext cx="637067" cy="56238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105485"/>
            <a:ext cx="5481677" cy="6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21030"/>
            <a:ext cx="8265445" cy="936104"/>
          </a:xfrm>
        </p:spPr>
        <p:txBody>
          <a:bodyPr/>
          <a:lstStyle/>
          <a:p>
            <a:r>
              <a:rPr lang="en-US" dirty="0" smtClean="0"/>
              <a:t>Environmental / solvent effects (PB2):</a:t>
            </a:r>
            <a:br>
              <a:rPr lang="en-US" dirty="0" smtClean="0"/>
            </a:br>
            <a:r>
              <a:rPr lang="en-US" dirty="0" smtClean="0"/>
              <a:t>application – acetone in 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i="1" kern="0" dirty="0" smtClean="0"/>
              <a:t>Snapshots</a:t>
            </a:r>
            <a:r>
              <a:rPr lang="en-US" kern="0" dirty="0" smtClean="0"/>
              <a:t> of acetone + water solvent molecules from MD-simulations</a:t>
            </a:r>
            <a:br>
              <a:rPr lang="en-US" kern="0" dirty="0" smtClean="0"/>
            </a:br>
            <a:r>
              <a:rPr lang="en-US" kern="0" dirty="0" smtClean="0"/>
              <a:t>(fixed structure parameters for acetone)</a:t>
            </a:r>
          </a:p>
          <a:p>
            <a:endParaRPr lang="de-DE" kern="0" dirty="0"/>
          </a:p>
          <a:p>
            <a:r>
              <a:rPr lang="en-US" kern="0" dirty="0" smtClean="0"/>
              <a:t>Different possibilities of solvent treatment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br>
              <a:rPr lang="de-DE" kern="0" dirty="0" smtClean="0"/>
            </a:br>
            <a:endParaRPr lang="de-DE" kern="0" dirty="0"/>
          </a:p>
          <a:p>
            <a:pPr marL="933450" lvl="1" indent="-457200">
              <a:buAutoNum type="alphaLcParenR"/>
            </a:pPr>
            <a:r>
              <a:rPr lang="en-US" sz="2000" kern="0" dirty="0" smtClean="0"/>
              <a:t>COSMO</a:t>
            </a:r>
          </a:p>
          <a:p>
            <a:pPr marL="933450" lvl="1" indent="-457200">
              <a:buAutoNum type="alphaLcParenR"/>
            </a:pPr>
            <a:r>
              <a:rPr lang="de-DE" sz="2000" kern="0" dirty="0" err="1" smtClean="0"/>
              <a:t>model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by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point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charges</a:t>
            </a:r>
            <a:endParaRPr lang="en-US" sz="2000" kern="0" dirty="0" smtClean="0"/>
          </a:p>
          <a:p>
            <a:pPr marL="933450" lvl="1" indent="-457200">
              <a:buAutoNum type="alphaLcParenR"/>
            </a:pPr>
            <a:r>
              <a:rPr lang="en-US" sz="2000" kern="0" dirty="0" smtClean="0"/>
              <a:t>model by Gaussian smeared charges</a:t>
            </a:r>
          </a:p>
          <a:p>
            <a:pPr marL="933450" lvl="1" indent="-457200">
              <a:buAutoNum type="alphaLcParenR"/>
            </a:pPr>
            <a:r>
              <a:rPr lang="de-DE" sz="2000" kern="0" dirty="0"/>
              <a:t>e</a:t>
            </a:r>
            <a:r>
              <a:rPr lang="de-DE" sz="2000" kern="0" dirty="0" smtClean="0"/>
              <a:t>xplicit </a:t>
            </a:r>
            <a:r>
              <a:rPr lang="de-DE" sz="2000" kern="0" dirty="0" err="1" smtClean="0"/>
              <a:t>calculation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of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water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molecules</a:t>
            </a:r>
            <a:endParaRPr lang="de-DE" sz="2000" kern="0" dirty="0" smtClean="0"/>
          </a:p>
          <a:p>
            <a:pPr marL="933450" lvl="1" indent="-457200">
              <a:buAutoNum type="alphaLcParenR"/>
            </a:pPr>
            <a:r>
              <a:rPr lang="de-DE" sz="2000" kern="0" dirty="0" err="1"/>
              <a:t>o</a:t>
            </a:r>
            <a:r>
              <a:rPr lang="de-DE" sz="2000" kern="0" dirty="0" err="1" smtClean="0"/>
              <a:t>r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combinations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of</a:t>
            </a:r>
            <a:r>
              <a:rPr lang="de-DE" sz="2000" kern="0" dirty="0" smtClean="0"/>
              <a:t> b/c </a:t>
            </a:r>
            <a:r>
              <a:rPr lang="de-DE" sz="2000" kern="0" dirty="0" err="1" smtClean="0"/>
              <a:t>and</a:t>
            </a:r>
            <a:r>
              <a:rPr lang="de-DE" sz="2000" kern="0" dirty="0" smtClean="0"/>
              <a:t> d</a:t>
            </a:r>
            <a:endParaRPr lang="en-US" sz="2000" kern="0" dirty="0" smtClean="0"/>
          </a:p>
        </p:txBody>
      </p:sp>
    </p:spTree>
    <p:extLst>
      <p:ext uri="{BB962C8B-B14F-4D97-AF65-F5344CB8AC3E}">
        <p14:creationId xmlns:p14="http://schemas.microsoft.com/office/powerpoint/2010/main" val="26408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894631"/>
            <a:ext cx="4244141" cy="280831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 smtClean="0"/>
              <a:t>E</a:t>
            </a:r>
            <a:r>
              <a:rPr lang="en-US" dirty="0" err="1" smtClean="0"/>
              <a:t>nvironmental</a:t>
            </a:r>
            <a:r>
              <a:rPr lang="en-US" dirty="0" smtClean="0"/>
              <a:t> / solvent effects (PB2)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91929" y="5885898"/>
            <a:ext cx="545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de-DE" dirty="0"/>
              <a:t>(O</a:t>
            </a:r>
            <a:r>
              <a:rPr lang="de-DE" dirty="0" smtClean="0"/>
              <a:t>),</a:t>
            </a:r>
            <a:r>
              <a:rPr lang="el-GR" dirty="0"/>
              <a:t> σ</a:t>
            </a:r>
            <a:r>
              <a:rPr lang="de-DE" dirty="0" smtClean="0"/>
              <a:t>(C) </a:t>
            </a:r>
            <a:r>
              <a:rPr lang="de-DE" dirty="0"/>
              <a:t>: </a:t>
            </a:r>
            <a:r>
              <a:rPr lang="en-US" dirty="0" smtClean="0"/>
              <a:t>average over 100 snapshots </a:t>
            </a:r>
            <a:r>
              <a:rPr lang="de-DE" dirty="0" smtClean="0"/>
              <a:t>(</a:t>
            </a:r>
            <a:r>
              <a:rPr lang="de-DE" dirty="0"/>
              <a:t>414 H</a:t>
            </a:r>
            <a:r>
              <a:rPr lang="de-DE" baseline="-25000" dirty="0"/>
              <a:t>2</a:t>
            </a:r>
            <a:r>
              <a:rPr lang="de-DE" dirty="0"/>
              <a:t>O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50825" y="2343150"/>
            <a:ext cx="47720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2154238" y="53546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2154238" y="52657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2154238" y="51768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2154238" y="508635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2154238" y="499745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V="1">
            <a:off x="2154238" y="490855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2154238" y="48196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V="1">
            <a:off x="2154238" y="47307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2154238" y="46418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V="1">
            <a:off x="2154238" y="455295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 flipV="1">
            <a:off x="2154238" y="446246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2154238" y="437356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V="1">
            <a:off x="2154238" y="428466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V="1">
            <a:off x="2154238" y="41957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2154238" y="41068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V="1">
            <a:off x="2154238" y="40179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 flipV="1">
            <a:off x="2154238" y="392906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 flipV="1">
            <a:off x="2154238" y="383857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flipV="1">
            <a:off x="2154238" y="374967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flipV="1">
            <a:off x="2154238" y="36607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flipV="1">
            <a:off x="2154238" y="35718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2154238" y="34829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V="1">
            <a:off x="2154238" y="339407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V="1">
            <a:off x="2154238" y="330358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V="1">
            <a:off x="2154238" y="321468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V="1">
            <a:off x="2154238" y="312578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V="1">
            <a:off x="2154238" y="30368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 flipV="1">
            <a:off x="2154238" y="29479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V="1">
            <a:off x="2154238" y="28590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2154238" y="27701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1103313" y="5391150"/>
            <a:ext cx="3257550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1400175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1992313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2584450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3176588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3768725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4360863" y="539115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1103313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>
            <a:off x="1695450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>
            <a:off x="2287588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2879725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3471863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1" name="Line 47"/>
          <p:cNvSpPr>
            <a:spLocks noChangeShapeType="1"/>
          </p:cNvSpPr>
          <p:nvPr/>
        </p:nvSpPr>
        <p:spPr bwMode="auto">
          <a:xfrm>
            <a:off x="4064000" y="539115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2" name="Line 48"/>
          <p:cNvSpPr>
            <a:spLocks noChangeShapeType="1"/>
          </p:cNvSpPr>
          <p:nvPr/>
        </p:nvSpPr>
        <p:spPr bwMode="auto">
          <a:xfrm flipV="1">
            <a:off x="1103313" y="2767013"/>
            <a:ext cx="0" cy="2624138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3" name="Line 49"/>
          <p:cNvSpPr>
            <a:spLocks noChangeShapeType="1"/>
          </p:cNvSpPr>
          <p:nvPr/>
        </p:nvSpPr>
        <p:spPr bwMode="auto">
          <a:xfrm flipH="1">
            <a:off x="1054100" y="520382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4" name="Line 50"/>
          <p:cNvSpPr>
            <a:spLocks noChangeShapeType="1"/>
          </p:cNvSpPr>
          <p:nvPr/>
        </p:nvSpPr>
        <p:spPr bwMode="auto">
          <a:xfrm flipH="1">
            <a:off x="1054100" y="482917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 flipH="1">
            <a:off x="1054100" y="445452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 flipH="1">
            <a:off x="1054100" y="4079875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7" name="Line 53"/>
          <p:cNvSpPr>
            <a:spLocks noChangeShapeType="1"/>
          </p:cNvSpPr>
          <p:nvPr/>
        </p:nvSpPr>
        <p:spPr bwMode="auto">
          <a:xfrm flipH="1">
            <a:off x="1054100" y="3703638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 flipH="1">
            <a:off x="1054100" y="3328988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9" name="Line 55"/>
          <p:cNvSpPr>
            <a:spLocks noChangeShapeType="1"/>
          </p:cNvSpPr>
          <p:nvPr/>
        </p:nvSpPr>
        <p:spPr bwMode="auto">
          <a:xfrm flipH="1">
            <a:off x="1054100" y="2954338"/>
            <a:ext cx="49213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1041400" y="5465763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1633538" y="5465763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8"/>
          <p:cNvSpPr>
            <a:spLocks noChangeArrowheads="1"/>
          </p:cNvSpPr>
          <p:nvPr/>
        </p:nvSpPr>
        <p:spPr bwMode="auto">
          <a:xfrm>
            <a:off x="2225675" y="5465763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2786063" y="5465763"/>
            <a:ext cx="2413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 bwMode="auto">
          <a:xfrm>
            <a:off x="3378200" y="5465763"/>
            <a:ext cx="2413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3970338" y="5465763"/>
            <a:ext cx="2413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3357563" y="5178425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7" name="Rectangle 63"/>
          <p:cNvSpPr>
            <a:spLocks noChangeArrowheads="1"/>
          </p:cNvSpPr>
          <p:nvPr/>
        </p:nvSpPr>
        <p:spPr bwMode="auto">
          <a:xfrm>
            <a:off x="3386138" y="4802188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2971800" y="4427538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9" name="Rectangle 65"/>
          <p:cNvSpPr>
            <a:spLocks noChangeArrowheads="1"/>
          </p:cNvSpPr>
          <p:nvPr/>
        </p:nvSpPr>
        <p:spPr bwMode="auto">
          <a:xfrm>
            <a:off x="3001963" y="4052888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1758950" y="3676650"/>
            <a:ext cx="52388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1" name="Rectangle 67"/>
          <p:cNvSpPr>
            <a:spLocks noChangeArrowheads="1"/>
          </p:cNvSpPr>
          <p:nvPr/>
        </p:nvSpPr>
        <p:spPr bwMode="auto">
          <a:xfrm>
            <a:off x="1787525" y="3303588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1520825" y="2927350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3" name="Line 69"/>
          <p:cNvSpPr>
            <a:spLocks noChangeShapeType="1"/>
          </p:cNvSpPr>
          <p:nvPr/>
        </p:nvSpPr>
        <p:spPr bwMode="auto">
          <a:xfrm flipH="1">
            <a:off x="3411538" y="5203825"/>
            <a:ext cx="7127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 flipV="1">
            <a:off x="4124325" y="51784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2644775" y="5203825"/>
            <a:ext cx="7127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 flipV="1">
            <a:off x="2644775" y="51784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 flipH="1">
            <a:off x="3440113" y="4829175"/>
            <a:ext cx="6238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8" name="Line 74"/>
          <p:cNvSpPr>
            <a:spLocks noChangeShapeType="1"/>
          </p:cNvSpPr>
          <p:nvPr/>
        </p:nvSpPr>
        <p:spPr bwMode="auto">
          <a:xfrm flipV="1">
            <a:off x="4064000" y="4803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9" name="Line 75"/>
          <p:cNvSpPr>
            <a:spLocks noChangeShapeType="1"/>
          </p:cNvSpPr>
          <p:nvPr/>
        </p:nvSpPr>
        <p:spPr bwMode="auto">
          <a:xfrm>
            <a:off x="2762250" y="4829175"/>
            <a:ext cx="6238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0" name="Line 76"/>
          <p:cNvSpPr>
            <a:spLocks noChangeShapeType="1"/>
          </p:cNvSpPr>
          <p:nvPr/>
        </p:nvSpPr>
        <p:spPr bwMode="auto">
          <a:xfrm flipV="1">
            <a:off x="2762250" y="4803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1" name="Line 77"/>
          <p:cNvSpPr>
            <a:spLocks noChangeShapeType="1"/>
          </p:cNvSpPr>
          <p:nvPr/>
        </p:nvSpPr>
        <p:spPr bwMode="auto">
          <a:xfrm flipH="1">
            <a:off x="3025775" y="4454525"/>
            <a:ext cx="4762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2" name="Line 78"/>
          <p:cNvSpPr>
            <a:spLocks noChangeShapeType="1"/>
          </p:cNvSpPr>
          <p:nvPr/>
        </p:nvSpPr>
        <p:spPr bwMode="auto">
          <a:xfrm flipV="1">
            <a:off x="3502025" y="4429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3" name="Line 79"/>
          <p:cNvSpPr>
            <a:spLocks noChangeShapeType="1"/>
          </p:cNvSpPr>
          <p:nvPr/>
        </p:nvSpPr>
        <p:spPr bwMode="auto">
          <a:xfrm>
            <a:off x="2495550" y="4454525"/>
            <a:ext cx="4762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4" name="Line 80"/>
          <p:cNvSpPr>
            <a:spLocks noChangeShapeType="1"/>
          </p:cNvSpPr>
          <p:nvPr/>
        </p:nvSpPr>
        <p:spPr bwMode="auto">
          <a:xfrm flipV="1">
            <a:off x="2495550" y="4429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5" name="Line 81"/>
          <p:cNvSpPr>
            <a:spLocks noChangeShapeType="1"/>
          </p:cNvSpPr>
          <p:nvPr/>
        </p:nvSpPr>
        <p:spPr bwMode="auto">
          <a:xfrm flipH="1">
            <a:off x="3055938" y="4079875"/>
            <a:ext cx="5349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 flipV="1">
            <a:off x="3590925" y="4054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2466975" y="4079875"/>
            <a:ext cx="534988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8" name="Line 84"/>
          <p:cNvSpPr>
            <a:spLocks noChangeShapeType="1"/>
          </p:cNvSpPr>
          <p:nvPr/>
        </p:nvSpPr>
        <p:spPr bwMode="auto">
          <a:xfrm flipV="1">
            <a:off x="2466975" y="4054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 flipH="1">
            <a:off x="1811338" y="3703638"/>
            <a:ext cx="417513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0" name="Line 86"/>
          <p:cNvSpPr>
            <a:spLocks noChangeShapeType="1"/>
          </p:cNvSpPr>
          <p:nvPr/>
        </p:nvSpPr>
        <p:spPr bwMode="auto">
          <a:xfrm flipV="1">
            <a:off x="2228850" y="36782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1" name="Line 87"/>
          <p:cNvSpPr>
            <a:spLocks noChangeShapeType="1"/>
          </p:cNvSpPr>
          <p:nvPr/>
        </p:nvSpPr>
        <p:spPr bwMode="auto">
          <a:xfrm>
            <a:off x="1341438" y="3703638"/>
            <a:ext cx="417513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 flipV="1">
            <a:off x="1341438" y="36782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 flipH="1">
            <a:off x="1841500" y="3328988"/>
            <a:ext cx="417513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 flipV="1">
            <a:off x="2259013" y="3303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5" name="Line 91"/>
          <p:cNvSpPr>
            <a:spLocks noChangeShapeType="1"/>
          </p:cNvSpPr>
          <p:nvPr/>
        </p:nvSpPr>
        <p:spPr bwMode="auto">
          <a:xfrm>
            <a:off x="1371600" y="3328988"/>
            <a:ext cx="41592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V="1">
            <a:off x="1371600" y="3303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7" name="Rectangle 93"/>
          <p:cNvSpPr>
            <a:spLocks noChangeArrowheads="1"/>
          </p:cNvSpPr>
          <p:nvPr/>
        </p:nvSpPr>
        <p:spPr bwMode="auto">
          <a:xfrm>
            <a:off x="2214563" y="2787650"/>
            <a:ext cx="2308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Exp.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4"/>
          <p:cNvSpPr>
            <a:spLocks noChangeArrowheads="1"/>
          </p:cNvSpPr>
          <p:nvPr/>
        </p:nvSpPr>
        <p:spPr bwMode="auto">
          <a:xfrm>
            <a:off x="2058988" y="564991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5"/>
          <p:cNvSpPr>
            <a:spLocks noChangeArrowheads="1"/>
          </p:cNvSpPr>
          <p:nvPr/>
        </p:nvSpPr>
        <p:spPr bwMode="auto">
          <a:xfrm>
            <a:off x="2139950" y="5664200"/>
            <a:ext cx="1063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6"/>
          <p:cNvSpPr>
            <a:spLocks noChangeArrowheads="1"/>
          </p:cNvSpPr>
          <p:nvPr/>
        </p:nvSpPr>
        <p:spPr bwMode="auto">
          <a:xfrm>
            <a:off x="2184400" y="5664200"/>
            <a:ext cx="169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97"/>
          <p:cNvSpPr>
            <a:spLocks noChangeArrowheads="1"/>
          </p:cNvSpPr>
          <p:nvPr/>
        </p:nvSpPr>
        <p:spPr bwMode="auto">
          <a:xfrm>
            <a:off x="2289175" y="5664200"/>
            <a:ext cx="1524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)-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98"/>
          <p:cNvSpPr>
            <a:spLocks noChangeArrowheads="1"/>
          </p:cNvSpPr>
          <p:nvPr/>
        </p:nvSpPr>
        <p:spPr bwMode="auto">
          <a:xfrm>
            <a:off x="2378075" y="564991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99"/>
          <p:cNvSpPr>
            <a:spLocks noChangeArrowheads="1"/>
          </p:cNvSpPr>
          <p:nvPr/>
        </p:nvSpPr>
        <p:spPr bwMode="auto">
          <a:xfrm>
            <a:off x="2459038" y="5664200"/>
            <a:ext cx="1063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100"/>
          <p:cNvSpPr>
            <a:spLocks noChangeArrowheads="1"/>
          </p:cNvSpPr>
          <p:nvPr/>
        </p:nvSpPr>
        <p:spPr bwMode="auto">
          <a:xfrm>
            <a:off x="2503488" y="5664200"/>
            <a:ext cx="169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101"/>
          <p:cNvSpPr>
            <a:spLocks noChangeArrowheads="1"/>
          </p:cNvSpPr>
          <p:nvPr/>
        </p:nvSpPr>
        <p:spPr bwMode="auto">
          <a:xfrm>
            <a:off x="2608263" y="5664200"/>
            <a:ext cx="1063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102"/>
          <p:cNvSpPr>
            <a:spLocks noChangeArrowheads="1"/>
          </p:cNvSpPr>
          <p:nvPr/>
        </p:nvSpPr>
        <p:spPr bwMode="auto">
          <a:xfrm>
            <a:off x="2652713" y="5756275"/>
            <a:ext cx="35747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600" dirty="0">
                <a:solidFill>
                  <a:srgbClr val="000000"/>
                </a:solidFill>
              </a:rPr>
              <a:t>g</a:t>
            </a:r>
            <a:r>
              <a: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phase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103"/>
          <p:cNvSpPr>
            <a:spLocks noChangeArrowheads="1"/>
          </p:cNvSpPr>
          <p:nvPr/>
        </p:nvSpPr>
        <p:spPr bwMode="auto">
          <a:xfrm>
            <a:off x="3030538" y="5664200"/>
            <a:ext cx="4476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ppm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104"/>
          <p:cNvSpPr>
            <a:spLocks noChangeArrowheads="1"/>
          </p:cNvSpPr>
          <p:nvPr/>
        </p:nvSpPr>
        <p:spPr bwMode="auto">
          <a:xfrm>
            <a:off x="638175" y="4754563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32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105"/>
          <p:cNvSpPr>
            <a:spLocks noChangeArrowheads="1"/>
          </p:cNvSpPr>
          <p:nvPr/>
        </p:nvSpPr>
        <p:spPr bwMode="auto">
          <a:xfrm>
            <a:off x="874713" y="4833938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106"/>
          <p:cNvSpPr>
            <a:spLocks noChangeArrowheads="1"/>
          </p:cNvSpPr>
          <p:nvPr/>
        </p:nvSpPr>
        <p:spPr bwMode="auto">
          <a:xfrm>
            <a:off x="911225" y="4754563"/>
            <a:ext cx="1397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107"/>
          <p:cNvSpPr>
            <a:spLocks noChangeArrowheads="1"/>
          </p:cNvSpPr>
          <p:nvPr/>
        </p:nvSpPr>
        <p:spPr bwMode="auto">
          <a:xfrm>
            <a:off x="581025" y="2889250"/>
            <a:ext cx="481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COSMO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108"/>
          <p:cNvSpPr>
            <a:spLocks noChangeArrowheads="1"/>
          </p:cNvSpPr>
          <p:nvPr/>
        </p:nvSpPr>
        <p:spPr bwMode="auto">
          <a:xfrm>
            <a:off x="266700" y="3247371"/>
            <a:ext cx="70532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900" dirty="0" smtClean="0">
                <a:solidFill>
                  <a:srgbClr val="000000"/>
                </a:solidFill>
              </a:rPr>
              <a:t>Point charges</a:t>
            </a:r>
            <a:endParaRPr kumimoji="0" lang="en-US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3" name="Rectangle 109"/>
          <p:cNvSpPr>
            <a:spLocks noChangeArrowheads="1"/>
          </p:cNvSpPr>
          <p:nvPr/>
        </p:nvSpPr>
        <p:spPr bwMode="auto">
          <a:xfrm>
            <a:off x="156593" y="3579035"/>
            <a:ext cx="8912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Gaussian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smeared charges</a:t>
            </a:r>
            <a:endParaRPr kumimoji="0" lang="en-US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111"/>
          <p:cNvSpPr>
            <a:spLocks noChangeArrowheads="1"/>
          </p:cNvSpPr>
          <p:nvPr/>
        </p:nvSpPr>
        <p:spPr bwMode="auto">
          <a:xfrm>
            <a:off x="366713" y="4011613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112"/>
          <p:cNvSpPr>
            <a:spLocks noChangeArrowheads="1"/>
          </p:cNvSpPr>
          <p:nvPr/>
        </p:nvSpPr>
        <p:spPr bwMode="auto">
          <a:xfrm>
            <a:off x="603250" y="4090988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113"/>
          <p:cNvSpPr>
            <a:spLocks noChangeArrowheads="1"/>
          </p:cNvSpPr>
          <p:nvPr/>
        </p:nvSpPr>
        <p:spPr bwMode="auto">
          <a:xfrm>
            <a:off x="639763" y="4011613"/>
            <a:ext cx="38151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+ PC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114"/>
          <p:cNvSpPr>
            <a:spLocks noChangeArrowheads="1"/>
          </p:cNvSpPr>
          <p:nvPr/>
        </p:nvSpPr>
        <p:spPr bwMode="auto">
          <a:xfrm>
            <a:off x="631825" y="4379913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115"/>
          <p:cNvSpPr>
            <a:spLocks noChangeArrowheads="1"/>
          </p:cNvSpPr>
          <p:nvPr/>
        </p:nvSpPr>
        <p:spPr bwMode="auto">
          <a:xfrm>
            <a:off x="868363" y="4459288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116"/>
          <p:cNvSpPr>
            <a:spLocks noChangeArrowheads="1"/>
          </p:cNvSpPr>
          <p:nvPr/>
        </p:nvSpPr>
        <p:spPr bwMode="auto">
          <a:xfrm>
            <a:off x="904875" y="4379913"/>
            <a:ext cx="1397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117"/>
          <p:cNvSpPr>
            <a:spLocks noChangeArrowheads="1"/>
          </p:cNvSpPr>
          <p:nvPr/>
        </p:nvSpPr>
        <p:spPr bwMode="auto">
          <a:xfrm>
            <a:off x="638175" y="5133975"/>
            <a:ext cx="2921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64 H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118"/>
          <p:cNvSpPr>
            <a:spLocks noChangeArrowheads="1"/>
          </p:cNvSpPr>
          <p:nvPr/>
        </p:nvSpPr>
        <p:spPr bwMode="auto">
          <a:xfrm>
            <a:off x="874713" y="5213350"/>
            <a:ext cx="76200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119"/>
          <p:cNvSpPr>
            <a:spLocks noChangeArrowheads="1"/>
          </p:cNvSpPr>
          <p:nvPr/>
        </p:nvSpPr>
        <p:spPr bwMode="auto">
          <a:xfrm>
            <a:off x="911225" y="5133975"/>
            <a:ext cx="1397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AutoShape 121"/>
          <p:cNvSpPr>
            <a:spLocks noChangeAspect="1" noChangeArrowheads="1" noTextEdit="1"/>
          </p:cNvSpPr>
          <p:nvPr/>
        </p:nvSpPr>
        <p:spPr bwMode="auto">
          <a:xfrm>
            <a:off x="4697413" y="2349500"/>
            <a:ext cx="47704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6" name="Line 123"/>
          <p:cNvSpPr>
            <a:spLocks noChangeShapeType="1"/>
          </p:cNvSpPr>
          <p:nvPr/>
        </p:nvSpPr>
        <p:spPr bwMode="auto">
          <a:xfrm flipV="1">
            <a:off x="6543675" y="53609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7" name="Line 124"/>
          <p:cNvSpPr>
            <a:spLocks noChangeShapeType="1"/>
          </p:cNvSpPr>
          <p:nvPr/>
        </p:nvSpPr>
        <p:spPr bwMode="auto">
          <a:xfrm flipV="1">
            <a:off x="6543675" y="52720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8" name="Line 125"/>
          <p:cNvSpPr>
            <a:spLocks noChangeShapeType="1"/>
          </p:cNvSpPr>
          <p:nvPr/>
        </p:nvSpPr>
        <p:spPr bwMode="auto">
          <a:xfrm flipV="1">
            <a:off x="6543675" y="518318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9" name="Line 126"/>
          <p:cNvSpPr>
            <a:spLocks noChangeShapeType="1"/>
          </p:cNvSpPr>
          <p:nvPr/>
        </p:nvSpPr>
        <p:spPr bwMode="auto">
          <a:xfrm flipV="1">
            <a:off x="6543675" y="509270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0" name="Line 127"/>
          <p:cNvSpPr>
            <a:spLocks noChangeShapeType="1"/>
          </p:cNvSpPr>
          <p:nvPr/>
        </p:nvSpPr>
        <p:spPr bwMode="auto">
          <a:xfrm flipV="1">
            <a:off x="6543675" y="500380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1" name="Line 128"/>
          <p:cNvSpPr>
            <a:spLocks noChangeShapeType="1"/>
          </p:cNvSpPr>
          <p:nvPr/>
        </p:nvSpPr>
        <p:spPr bwMode="auto">
          <a:xfrm flipV="1">
            <a:off x="6543675" y="4914900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2" name="Line 129"/>
          <p:cNvSpPr>
            <a:spLocks noChangeShapeType="1"/>
          </p:cNvSpPr>
          <p:nvPr/>
        </p:nvSpPr>
        <p:spPr bwMode="auto">
          <a:xfrm flipV="1">
            <a:off x="6543675" y="48260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3" name="Line 130"/>
          <p:cNvSpPr>
            <a:spLocks noChangeShapeType="1"/>
          </p:cNvSpPr>
          <p:nvPr/>
        </p:nvSpPr>
        <p:spPr bwMode="auto">
          <a:xfrm flipV="1">
            <a:off x="6543675" y="47371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4" name="Line 131"/>
          <p:cNvSpPr>
            <a:spLocks noChangeShapeType="1"/>
          </p:cNvSpPr>
          <p:nvPr/>
        </p:nvSpPr>
        <p:spPr bwMode="auto">
          <a:xfrm flipV="1">
            <a:off x="6543675" y="46482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5" name="Line 132"/>
          <p:cNvSpPr>
            <a:spLocks noChangeShapeType="1"/>
          </p:cNvSpPr>
          <p:nvPr/>
        </p:nvSpPr>
        <p:spPr bwMode="auto">
          <a:xfrm flipV="1">
            <a:off x="6543675" y="4559300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6" name="Line 133"/>
          <p:cNvSpPr>
            <a:spLocks noChangeShapeType="1"/>
          </p:cNvSpPr>
          <p:nvPr/>
        </p:nvSpPr>
        <p:spPr bwMode="auto">
          <a:xfrm flipV="1">
            <a:off x="6543675" y="446881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7" name="Line 134"/>
          <p:cNvSpPr>
            <a:spLocks noChangeShapeType="1"/>
          </p:cNvSpPr>
          <p:nvPr/>
        </p:nvSpPr>
        <p:spPr bwMode="auto">
          <a:xfrm flipV="1">
            <a:off x="6543675" y="437991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8" name="Line 135"/>
          <p:cNvSpPr>
            <a:spLocks noChangeShapeType="1"/>
          </p:cNvSpPr>
          <p:nvPr/>
        </p:nvSpPr>
        <p:spPr bwMode="auto">
          <a:xfrm flipV="1">
            <a:off x="6543675" y="4291013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9" name="Line 136"/>
          <p:cNvSpPr>
            <a:spLocks noChangeShapeType="1"/>
          </p:cNvSpPr>
          <p:nvPr/>
        </p:nvSpPr>
        <p:spPr bwMode="auto">
          <a:xfrm flipV="1">
            <a:off x="6543675" y="42021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0" name="Line 137"/>
          <p:cNvSpPr>
            <a:spLocks noChangeShapeType="1"/>
          </p:cNvSpPr>
          <p:nvPr/>
        </p:nvSpPr>
        <p:spPr bwMode="auto">
          <a:xfrm flipV="1">
            <a:off x="6543675" y="41132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1" name="Line 138"/>
          <p:cNvSpPr>
            <a:spLocks noChangeShapeType="1"/>
          </p:cNvSpPr>
          <p:nvPr/>
        </p:nvSpPr>
        <p:spPr bwMode="auto">
          <a:xfrm flipV="1">
            <a:off x="6543675" y="40243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2" name="Line 139"/>
          <p:cNvSpPr>
            <a:spLocks noChangeShapeType="1"/>
          </p:cNvSpPr>
          <p:nvPr/>
        </p:nvSpPr>
        <p:spPr bwMode="auto">
          <a:xfrm flipV="1">
            <a:off x="6543675" y="3935413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3" name="Line 140"/>
          <p:cNvSpPr>
            <a:spLocks noChangeShapeType="1"/>
          </p:cNvSpPr>
          <p:nvPr/>
        </p:nvSpPr>
        <p:spPr bwMode="auto">
          <a:xfrm flipV="1">
            <a:off x="6543675" y="384492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4" name="Line 141"/>
          <p:cNvSpPr>
            <a:spLocks noChangeShapeType="1"/>
          </p:cNvSpPr>
          <p:nvPr/>
        </p:nvSpPr>
        <p:spPr bwMode="auto">
          <a:xfrm flipV="1">
            <a:off x="6543675" y="3756025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5" name="Line 142"/>
          <p:cNvSpPr>
            <a:spLocks noChangeShapeType="1"/>
          </p:cNvSpPr>
          <p:nvPr/>
        </p:nvSpPr>
        <p:spPr bwMode="auto">
          <a:xfrm flipV="1">
            <a:off x="6543675" y="36671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6" name="Line 143"/>
          <p:cNvSpPr>
            <a:spLocks noChangeShapeType="1"/>
          </p:cNvSpPr>
          <p:nvPr/>
        </p:nvSpPr>
        <p:spPr bwMode="auto">
          <a:xfrm flipV="1">
            <a:off x="6543675" y="35782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7" name="Line 144"/>
          <p:cNvSpPr>
            <a:spLocks noChangeShapeType="1"/>
          </p:cNvSpPr>
          <p:nvPr/>
        </p:nvSpPr>
        <p:spPr bwMode="auto">
          <a:xfrm flipV="1">
            <a:off x="6543675" y="34893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8" name="Line 145"/>
          <p:cNvSpPr>
            <a:spLocks noChangeShapeType="1"/>
          </p:cNvSpPr>
          <p:nvPr/>
        </p:nvSpPr>
        <p:spPr bwMode="auto">
          <a:xfrm flipV="1">
            <a:off x="6543675" y="3400425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9" name="Line 146"/>
          <p:cNvSpPr>
            <a:spLocks noChangeShapeType="1"/>
          </p:cNvSpPr>
          <p:nvPr/>
        </p:nvSpPr>
        <p:spPr bwMode="auto">
          <a:xfrm flipV="1">
            <a:off x="6543675" y="330993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0" name="Line 147"/>
          <p:cNvSpPr>
            <a:spLocks noChangeShapeType="1"/>
          </p:cNvSpPr>
          <p:nvPr/>
        </p:nvSpPr>
        <p:spPr bwMode="auto">
          <a:xfrm flipV="1">
            <a:off x="6543675" y="322103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Line 148"/>
          <p:cNvSpPr>
            <a:spLocks noChangeShapeType="1"/>
          </p:cNvSpPr>
          <p:nvPr/>
        </p:nvSpPr>
        <p:spPr bwMode="auto">
          <a:xfrm flipV="1">
            <a:off x="6543675" y="3132138"/>
            <a:ext cx="0" cy="38100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Line 149"/>
          <p:cNvSpPr>
            <a:spLocks noChangeShapeType="1"/>
          </p:cNvSpPr>
          <p:nvPr/>
        </p:nvSpPr>
        <p:spPr bwMode="auto">
          <a:xfrm flipV="1">
            <a:off x="6543675" y="30432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3" name="Line 150"/>
          <p:cNvSpPr>
            <a:spLocks noChangeShapeType="1"/>
          </p:cNvSpPr>
          <p:nvPr/>
        </p:nvSpPr>
        <p:spPr bwMode="auto">
          <a:xfrm flipV="1">
            <a:off x="6543675" y="29543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4" name="Line 151"/>
          <p:cNvSpPr>
            <a:spLocks noChangeShapeType="1"/>
          </p:cNvSpPr>
          <p:nvPr/>
        </p:nvSpPr>
        <p:spPr bwMode="auto">
          <a:xfrm flipV="1">
            <a:off x="6543675" y="28654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5" name="Line 152"/>
          <p:cNvSpPr>
            <a:spLocks noChangeShapeType="1"/>
          </p:cNvSpPr>
          <p:nvPr/>
        </p:nvSpPr>
        <p:spPr bwMode="auto">
          <a:xfrm flipV="1">
            <a:off x="6543675" y="2776538"/>
            <a:ext cx="0" cy="36513"/>
          </a:xfrm>
          <a:prstGeom prst="line">
            <a:avLst/>
          </a:prstGeom>
          <a:noFill/>
          <a:ln w="11113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6" name="Line 153"/>
          <p:cNvSpPr>
            <a:spLocks noChangeShapeType="1"/>
          </p:cNvSpPr>
          <p:nvPr/>
        </p:nvSpPr>
        <p:spPr bwMode="auto">
          <a:xfrm>
            <a:off x="5549900" y="5397500"/>
            <a:ext cx="3255962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7" name="Line 154"/>
          <p:cNvSpPr>
            <a:spLocks noChangeShapeType="1"/>
          </p:cNvSpPr>
          <p:nvPr/>
        </p:nvSpPr>
        <p:spPr bwMode="auto">
          <a:xfrm>
            <a:off x="571341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8" name="Line 155"/>
          <p:cNvSpPr>
            <a:spLocks noChangeShapeType="1"/>
          </p:cNvSpPr>
          <p:nvPr/>
        </p:nvSpPr>
        <p:spPr bwMode="auto">
          <a:xfrm>
            <a:off x="587692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9" name="Line 156"/>
          <p:cNvSpPr>
            <a:spLocks noChangeShapeType="1"/>
          </p:cNvSpPr>
          <p:nvPr/>
        </p:nvSpPr>
        <p:spPr bwMode="auto">
          <a:xfrm>
            <a:off x="603885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0" name="Line 157"/>
          <p:cNvSpPr>
            <a:spLocks noChangeShapeType="1"/>
          </p:cNvSpPr>
          <p:nvPr/>
        </p:nvSpPr>
        <p:spPr bwMode="auto">
          <a:xfrm>
            <a:off x="620077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1" name="Line 158"/>
          <p:cNvSpPr>
            <a:spLocks noChangeShapeType="1"/>
          </p:cNvSpPr>
          <p:nvPr/>
        </p:nvSpPr>
        <p:spPr bwMode="auto">
          <a:xfrm>
            <a:off x="652780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2" name="Line 159"/>
          <p:cNvSpPr>
            <a:spLocks noChangeShapeType="1"/>
          </p:cNvSpPr>
          <p:nvPr/>
        </p:nvSpPr>
        <p:spPr bwMode="auto">
          <a:xfrm>
            <a:off x="668972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3" name="Line 160"/>
          <p:cNvSpPr>
            <a:spLocks noChangeShapeType="1"/>
          </p:cNvSpPr>
          <p:nvPr/>
        </p:nvSpPr>
        <p:spPr bwMode="auto">
          <a:xfrm>
            <a:off x="6853238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4" name="Line 161"/>
          <p:cNvSpPr>
            <a:spLocks noChangeShapeType="1"/>
          </p:cNvSpPr>
          <p:nvPr/>
        </p:nvSpPr>
        <p:spPr bwMode="auto">
          <a:xfrm>
            <a:off x="701516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5" name="Line 162"/>
          <p:cNvSpPr>
            <a:spLocks noChangeShapeType="1"/>
          </p:cNvSpPr>
          <p:nvPr/>
        </p:nvSpPr>
        <p:spPr bwMode="auto">
          <a:xfrm>
            <a:off x="734060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6" name="Line 163"/>
          <p:cNvSpPr>
            <a:spLocks noChangeShapeType="1"/>
          </p:cNvSpPr>
          <p:nvPr/>
        </p:nvSpPr>
        <p:spPr bwMode="auto">
          <a:xfrm>
            <a:off x="750411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7" name="Line 164"/>
          <p:cNvSpPr>
            <a:spLocks noChangeShapeType="1"/>
          </p:cNvSpPr>
          <p:nvPr/>
        </p:nvSpPr>
        <p:spPr bwMode="auto">
          <a:xfrm>
            <a:off x="7667625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8" name="Line 165"/>
          <p:cNvSpPr>
            <a:spLocks noChangeShapeType="1"/>
          </p:cNvSpPr>
          <p:nvPr/>
        </p:nvSpPr>
        <p:spPr bwMode="auto">
          <a:xfrm>
            <a:off x="782955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9" name="Line 166"/>
          <p:cNvSpPr>
            <a:spLocks noChangeShapeType="1"/>
          </p:cNvSpPr>
          <p:nvPr/>
        </p:nvSpPr>
        <p:spPr bwMode="auto">
          <a:xfrm>
            <a:off x="8154988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0" name="Line 167"/>
          <p:cNvSpPr>
            <a:spLocks noChangeShapeType="1"/>
          </p:cNvSpPr>
          <p:nvPr/>
        </p:nvSpPr>
        <p:spPr bwMode="auto">
          <a:xfrm>
            <a:off x="831850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1" name="Line 168"/>
          <p:cNvSpPr>
            <a:spLocks noChangeShapeType="1"/>
          </p:cNvSpPr>
          <p:nvPr/>
        </p:nvSpPr>
        <p:spPr bwMode="auto">
          <a:xfrm>
            <a:off x="8482013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2" name="Line 169"/>
          <p:cNvSpPr>
            <a:spLocks noChangeShapeType="1"/>
          </p:cNvSpPr>
          <p:nvPr/>
        </p:nvSpPr>
        <p:spPr bwMode="auto">
          <a:xfrm>
            <a:off x="8642350" y="5397500"/>
            <a:ext cx="0" cy="254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3" name="Line 170"/>
          <p:cNvSpPr>
            <a:spLocks noChangeShapeType="1"/>
          </p:cNvSpPr>
          <p:nvPr/>
        </p:nvSpPr>
        <p:spPr bwMode="auto">
          <a:xfrm>
            <a:off x="5549900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4" name="Line 171"/>
          <p:cNvSpPr>
            <a:spLocks noChangeShapeType="1"/>
          </p:cNvSpPr>
          <p:nvPr/>
        </p:nvSpPr>
        <p:spPr bwMode="auto">
          <a:xfrm>
            <a:off x="6364288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5" name="Line 172"/>
          <p:cNvSpPr>
            <a:spLocks noChangeShapeType="1"/>
          </p:cNvSpPr>
          <p:nvPr/>
        </p:nvSpPr>
        <p:spPr bwMode="auto">
          <a:xfrm>
            <a:off x="7178675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6" name="Line 173"/>
          <p:cNvSpPr>
            <a:spLocks noChangeShapeType="1"/>
          </p:cNvSpPr>
          <p:nvPr/>
        </p:nvSpPr>
        <p:spPr bwMode="auto">
          <a:xfrm>
            <a:off x="7991475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7" name="Line 174"/>
          <p:cNvSpPr>
            <a:spLocks noChangeShapeType="1"/>
          </p:cNvSpPr>
          <p:nvPr/>
        </p:nvSpPr>
        <p:spPr bwMode="auto">
          <a:xfrm>
            <a:off x="8805863" y="5397500"/>
            <a:ext cx="0" cy="508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8" name="Rectangle 175"/>
          <p:cNvSpPr>
            <a:spLocks noChangeArrowheads="1"/>
          </p:cNvSpPr>
          <p:nvPr/>
        </p:nvSpPr>
        <p:spPr bwMode="auto">
          <a:xfrm>
            <a:off x="5470525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-25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9" name="Rectangle 176"/>
          <p:cNvSpPr>
            <a:spLocks noChangeArrowheads="1"/>
          </p:cNvSpPr>
          <p:nvPr/>
        </p:nvSpPr>
        <p:spPr bwMode="auto">
          <a:xfrm>
            <a:off x="6284913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-20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0" name="Rectangle 177"/>
          <p:cNvSpPr>
            <a:spLocks noChangeArrowheads="1"/>
          </p:cNvSpPr>
          <p:nvPr/>
        </p:nvSpPr>
        <p:spPr bwMode="auto">
          <a:xfrm>
            <a:off x="7099300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1" name="Rectangle 178"/>
          <p:cNvSpPr>
            <a:spLocks noChangeArrowheads="1"/>
          </p:cNvSpPr>
          <p:nvPr/>
        </p:nvSpPr>
        <p:spPr bwMode="auto">
          <a:xfrm>
            <a:off x="7912100" y="5472113"/>
            <a:ext cx="2159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-10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2" name="Rectangle 179"/>
          <p:cNvSpPr>
            <a:spLocks noChangeArrowheads="1"/>
          </p:cNvSpPr>
          <p:nvPr/>
        </p:nvSpPr>
        <p:spPr bwMode="auto">
          <a:xfrm>
            <a:off x="8756650" y="5472113"/>
            <a:ext cx="1524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-5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3" name="Rectangle 180"/>
          <p:cNvSpPr>
            <a:spLocks noChangeArrowheads="1"/>
          </p:cNvSpPr>
          <p:nvPr/>
        </p:nvSpPr>
        <p:spPr bwMode="auto">
          <a:xfrm>
            <a:off x="6743700" y="5184775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4" name="Rectangle 181"/>
          <p:cNvSpPr>
            <a:spLocks noChangeArrowheads="1"/>
          </p:cNvSpPr>
          <p:nvPr/>
        </p:nvSpPr>
        <p:spPr bwMode="auto">
          <a:xfrm>
            <a:off x="6696075" y="4808538"/>
            <a:ext cx="52387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5" name="Rectangle 182"/>
          <p:cNvSpPr>
            <a:spLocks noChangeArrowheads="1"/>
          </p:cNvSpPr>
          <p:nvPr/>
        </p:nvSpPr>
        <p:spPr bwMode="auto">
          <a:xfrm>
            <a:off x="7135813" y="4433888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6" name="Rectangle 183"/>
          <p:cNvSpPr>
            <a:spLocks noChangeArrowheads="1"/>
          </p:cNvSpPr>
          <p:nvPr/>
        </p:nvSpPr>
        <p:spPr bwMode="auto">
          <a:xfrm>
            <a:off x="7119938" y="4059238"/>
            <a:ext cx="52387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7" name="Rectangle 184"/>
          <p:cNvSpPr>
            <a:spLocks noChangeArrowheads="1"/>
          </p:cNvSpPr>
          <p:nvPr/>
        </p:nvSpPr>
        <p:spPr bwMode="auto">
          <a:xfrm>
            <a:off x="8078788" y="3683000"/>
            <a:ext cx="53975" cy="53975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8" name="Rectangle 185"/>
          <p:cNvSpPr>
            <a:spLocks noChangeArrowheads="1"/>
          </p:cNvSpPr>
          <p:nvPr/>
        </p:nvSpPr>
        <p:spPr bwMode="auto">
          <a:xfrm>
            <a:off x="8062913" y="3309938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9" name="Rectangle 186"/>
          <p:cNvSpPr>
            <a:spLocks noChangeArrowheads="1"/>
          </p:cNvSpPr>
          <p:nvPr/>
        </p:nvSpPr>
        <p:spPr bwMode="auto">
          <a:xfrm>
            <a:off x="8193088" y="2933700"/>
            <a:ext cx="53975" cy="52388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1" name="Line 188"/>
          <p:cNvSpPr>
            <a:spLocks noChangeShapeType="1"/>
          </p:cNvSpPr>
          <p:nvPr/>
        </p:nvSpPr>
        <p:spPr bwMode="auto">
          <a:xfrm flipH="1">
            <a:off x="6797675" y="5210175"/>
            <a:ext cx="6413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2" name="Line 189"/>
          <p:cNvSpPr>
            <a:spLocks noChangeShapeType="1"/>
          </p:cNvSpPr>
          <p:nvPr/>
        </p:nvSpPr>
        <p:spPr bwMode="auto">
          <a:xfrm flipV="1">
            <a:off x="7439025" y="5184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3" name="Line 190"/>
          <p:cNvSpPr>
            <a:spLocks noChangeShapeType="1"/>
          </p:cNvSpPr>
          <p:nvPr/>
        </p:nvSpPr>
        <p:spPr bwMode="auto">
          <a:xfrm>
            <a:off x="6103938" y="5210175"/>
            <a:ext cx="63976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4" name="Line 191"/>
          <p:cNvSpPr>
            <a:spLocks noChangeShapeType="1"/>
          </p:cNvSpPr>
          <p:nvPr/>
        </p:nvSpPr>
        <p:spPr bwMode="auto">
          <a:xfrm flipV="1">
            <a:off x="6103938" y="51847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5" name="Line 192"/>
          <p:cNvSpPr>
            <a:spLocks noChangeShapeType="1"/>
          </p:cNvSpPr>
          <p:nvPr/>
        </p:nvSpPr>
        <p:spPr bwMode="auto">
          <a:xfrm flipH="1">
            <a:off x="6748463" y="4835525"/>
            <a:ext cx="51117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6" name="Line 193"/>
          <p:cNvSpPr>
            <a:spLocks noChangeShapeType="1"/>
          </p:cNvSpPr>
          <p:nvPr/>
        </p:nvSpPr>
        <p:spPr bwMode="auto">
          <a:xfrm flipV="1">
            <a:off x="7259638" y="4810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7" name="Line 194"/>
          <p:cNvSpPr>
            <a:spLocks noChangeShapeType="1"/>
          </p:cNvSpPr>
          <p:nvPr/>
        </p:nvSpPr>
        <p:spPr bwMode="auto">
          <a:xfrm>
            <a:off x="6184900" y="4835525"/>
            <a:ext cx="51117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8" name="Line 195"/>
          <p:cNvSpPr>
            <a:spLocks noChangeShapeType="1"/>
          </p:cNvSpPr>
          <p:nvPr/>
        </p:nvSpPr>
        <p:spPr bwMode="auto">
          <a:xfrm flipV="1">
            <a:off x="6184900" y="48101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9" name="Line 196"/>
          <p:cNvSpPr>
            <a:spLocks noChangeShapeType="1"/>
          </p:cNvSpPr>
          <p:nvPr/>
        </p:nvSpPr>
        <p:spPr bwMode="auto">
          <a:xfrm flipH="1">
            <a:off x="7189788" y="4460875"/>
            <a:ext cx="4127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0" name="Line 197"/>
          <p:cNvSpPr>
            <a:spLocks noChangeShapeType="1"/>
          </p:cNvSpPr>
          <p:nvPr/>
        </p:nvSpPr>
        <p:spPr bwMode="auto">
          <a:xfrm flipV="1">
            <a:off x="7602538" y="4435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1" name="Line 198"/>
          <p:cNvSpPr>
            <a:spLocks noChangeShapeType="1"/>
          </p:cNvSpPr>
          <p:nvPr/>
        </p:nvSpPr>
        <p:spPr bwMode="auto">
          <a:xfrm>
            <a:off x="6721475" y="4460875"/>
            <a:ext cx="414337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2" name="Line 199"/>
          <p:cNvSpPr>
            <a:spLocks noChangeShapeType="1"/>
          </p:cNvSpPr>
          <p:nvPr/>
        </p:nvSpPr>
        <p:spPr bwMode="auto">
          <a:xfrm flipV="1">
            <a:off x="6721475" y="443547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3" name="Line 200"/>
          <p:cNvSpPr>
            <a:spLocks noChangeShapeType="1"/>
          </p:cNvSpPr>
          <p:nvPr/>
        </p:nvSpPr>
        <p:spPr bwMode="auto">
          <a:xfrm flipH="1">
            <a:off x="7172325" y="4086225"/>
            <a:ext cx="446087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4" name="Line 201"/>
          <p:cNvSpPr>
            <a:spLocks noChangeShapeType="1"/>
          </p:cNvSpPr>
          <p:nvPr/>
        </p:nvSpPr>
        <p:spPr bwMode="auto">
          <a:xfrm flipV="1">
            <a:off x="7618413" y="40608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5" name="Line 202"/>
          <p:cNvSpPr>
            <a:spLocks noChangeShapeType="1"/>
          </p:cNvSpPr>
          <p:nvPr/>
        </p:nvSpPr>
        <p:spPr bwMode="auto">
          <a:xfrm>
            <a:off x="6673850" y="4086225"/>
            <a:ext cx="446087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6" name="Line 203"/>
          <p:cNvSpPr>
            <a:spLocks noChangeShapeType="1"/>
          </p:cNvSpPr>
          <p:nvPr/>
        </p:nvSpPr>
        <p:spPr bwMode="auto">
          <a:xfrm flipV="1">
            <a:off x="6673850" y="4060825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7" name="Line 204"/>
          <p:cNvSpPr>
            <a:spLocks noChangeShapeType="1"/>
          </p:cNvSpPr>
          <p:nvPr/>
        </p:nvSpPr>
        <p:spPr bwMode="auto">
          <a:xfrm flipH="1">
            <a:off x="8132763" y="3709988"/>
            <a:ext cx="349250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8" name="Line 205"/>
          <p:cNvSpPr>
            <a:spLocks noChangeShapeType="1"/>
          </p:cNvSpPr>
          <p:nvPr/>
        </p:nvSpPr>
        <p:spPr bwMode="auto">
          <a:xfrm flipV="1">
            <a:off x="8482013" y="3684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9" name="Line 206"/>
          <p:cNvSpPr>
            <a:spLocks noChangeShapeType="1"/>
          </p:cNvSpPr>
          <p:nvPr/>
        </p:nvSpPr>
        <p:spPr bwMode="auto">
          <a:xfrm>
            <a:off x="7732713" y="3709988"/>
            <a:ext cx="346075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0" name="Line 207"/>
          <p:cNvSpPr>
            <a:spLocks noChangeShapeType="1"/>
          </p:cNvSpPr>
          <p:nvPr/>
        </p:nvSpPr>
        <p:spPr bwMode="auto">
          <a:xfrm flipV="1">
            <a:off x="7732713" y="368458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1" name="Line 208"/>
          <p:cNvSpPr>
            <a:spLocks noChangeShapeType="1"/>
          </p:cNvSpPr>
          <p:nvPr/>
        </p:nvSpPr>
        <p:spPr bwMode="auto">
          <a:xfrm flipH="1">
            <a:off x="8116888" y="3335338"/>
            <a:ext cx="34766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2" name="Line 209"/>
          <p:cNvSpPr>
            <a:spLocks noChangeShapeType="1"/>
          </p:cNvSpPr>
          <p:nvPr/>
        </p:nvSpPr>
        <p:spPr bwMode="auto">
          <a:xfrm flipV="1">
            <a:off x="8464550" y="33099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3" name="Line 210"/>
          <p:cNvSpPr>
            <a:spLocks noChangeShapeType="1"/>
          </p:cNvSpPr>
          <p:nvPr/>
        </p:nvSpPr>
        <p:spPr bwMode="auto">
          <a:xfrm>
            <a:off x="7715250" y="3335338"/>
            <a:ext cx="347662" cy="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4" name="Line 211"/>
          <p:cNvSpPr>
            <a:spLocks noChangeShapeType="1"/>
          </p:cNvSpPr>
          <p:nvPr/>
        </p:nvSpPr>
        <p:spPr bwMode="auto">
          <a:xfrm flipV="1">
            <a:off x="7715250" y="3309938"/>
            <a:ext cx="0" cy="50800"/>
          </a:xfrm>
          <a:prstGeom prst="line">
            <a:avLst/>
          </a:pr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5" name="Rectangle 212"/>
          <p:cNvSpPr>
            <a:spLocks noChangeArrowheads="1"/>
          </p:cNvSpPr>
          <p:nvPr/>
        </p:nvSpPr>
        <p:spPr bwMode="auto">
          <a:xfrm>
            <a:off x="6329363" y="565626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6" name="Rectangle 213"/>
          <p:cNvSpPr>
            <a:spLocks noChangeArrowheads="1"/>
          </p:cNvSpPr>
          <p:nvPr/>
        </p:nvSpPr>
        <p:spPr bwMode="auto">
          <a:xfrm>
            <a:off x="6408738" y="5670550"/>
            <a:ext cx="1063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7" name="Rectangle 214"/>
          <p:cNvSpPr>
            <a:spLocks noChangeArrowheads="1"/>
          </p:cNvSpPr>
          <p:nvPr/>
        </p:nvSpPr>
        <p:spPr bwMode="auto">
          <a:xfrm>
            <a:off x="6453188" y="5670550"/>
            <a:ext cx="1619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8" name="Rectangle 215"/>
          <p:cNvSpPr>
            <a:spLocks noChangeArrowheads="1"/>
          </p:cNvSpPr>
          <p:nvPr/>
        </p:nvSpPr>
        <p:spPr bwMode="auto">
          <a:xfrm>
            <a:off x="6551613" y="5670550"/>
            <a:ext cx="3429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=O)-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9" name="Rectangle 216"/>
          <p:cNvSpPr>
            <a:spLocks noChangeArrowheads="1"/>
          </p:cNvSpPr>
          <p:nvPr/>
        </p:nvSpPr>
        <p:spPr bwMode="auto">
          <a:xfrm>
            <a:off x="6824663" y="5656263"/>
            <a:ext cx="165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0" name="Rectangle 217"/>
          <p:cNvSpPr>
            <a:spLocks noChangeArrowheads="1"/>
          </p:cNvSpPr>
          <p:nvPr/>
        </p:nvSpPr>
        <p:spPr bwMode="auto">
          <a:xfrm>
            <a:off x="6904038" y="5670550"/>
            <a:ext cx="1063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1" name="Rectangle 218"/>
          <p:cNvSpPr>
            <a:spLocks noChangeArrowheads="1"/>
          </p:cNvSpPr>
          <p:nvPr/>
        </p:nvSpPr>
        <p:spPr bwMode="auto">
          <a:xfrm>
            <a:off x="6948488" y="5670550"/>
            <a:ext cx="1619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2" name="Rectangle 219"/>
          <p:cNvSpPr>
            <a:spLocks noChangeArrowheads="1"/>
          </p:cNvSpPr>
          <p:nvPr/>
        </p:nvSpPr>
        <p:spPr bwMode="auto">
          <a:xfrm>
            <a:off x="7046913" y="5670550"/>
            <a:ext cx="296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=O)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3" name="Rectangle 220"/>
          <p:cNvSpPr>
            <a:spLocks noChangeArrowheads="1"/>
          </p:cNvSpPr>
          <p:nvPr/>
        </p:nvSpPr>
        <p:spPr bwMode="auto">
          <a:xfrm>
            <a:off x="7275513" y="5762625"/>
            <a:ext cx="35747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600" dirty="0">
                <a:solidFill>
                  <a:srgbClr val="000000"/>
                </a:solidFill>
              </a:rPr>
              <a:t>g</a:t>
            </a:r>
            <a:r>
              <a: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phase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4" name="Rectangle 221"/>
          <p:cNvSpPr>
            <a:spLocks noChangeArrowheads="1"/>
          </p:cNvSpPr>
          <p:nvPr/>
        </p:nvSpPr>
        <p:spPr bwMode="auto">
          <a:xfrm>
            <a:off x="7651750" y="5670550"/>
            <a:ext cx="4476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ppm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" name="Rectangle 222"/>
          <p:cNvSpPr>
            <a:spLocks noChangeArrowheads="1"/>
          </p:cNvSpPr>
          <p:nvPr/>
        </p:nvSpPr>
        <p:spPr bwMode="auto">
          <a:xfrm>
            <a:off x="6611938" y="2797175"/>
            <a:ext cx="2308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Exp.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1282849"/>
            <a:ext cx="6911975" cy="994023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600" dirty="0" smtClean="0"/>
              <a:t>Efficiency: RI-J </a:t>
            </a:r>
            <a:r>
              <a:rPr lang="en-US" sz="3600" dirty="0"/>
              <a:t>approximation (PB3</a:t>
            </a:r>
            <a:r>
              <a:rPr lang="en-US" sz="3600" dirty="0" smtClean="0"/>
              <a:t>)</a:t>
            </a:r>
            <a:endParaRPr lang="de-DE" altLang="de-DE" sz="36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960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Derivative of two electron integrals w.r.t. the magnetic field</a:t>
            </a:r>
          </a:p>
          <a:p>
            <a:pPr marL="0" indent="0">
              <a:buNone/>
            </a:pPr>
            <a:r>
              <a:rPr lang="de-DE" kern="0" dirty="0" smtClean="0"/>
              <a:t/>
            </a:r>
            <a:br>
              <a:rPr lang="de-DE" kern="0" dirty="0" smtClean="0"/>
            </a:br>
            <a:endParaRPr lang="de-DE" kern="0" dirty="0"/>
          </a:p>
          <a:p>
            <a:endParaRPr lang="de-DE" kern="0" dirty="0" smtClean="0"/>
          </a:p>
          <a:p>
            <a:endParaRPr lang="de-DE" kern="0" dirty="0" smtClean="0"/>
          </a:p>
          <a:p>
            <a:r>
              <a:rPr lang="en-US" kern="0" dirty="0" smtClean="0"/>
              <a:t>Coulomb part (formal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kern="0" dirty="0" smtClean="0"/>
              <a:t>scaling behavior with the number of basis functions)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     </a:t>
            </a:r>
            <a:r>
              <a:rPr lang="en-US" kern="0" dirty="0" smtClean="0"/>
              <a:t>is symmetric,              is antisymmetric </a:t>
            </a:r>
            <a:r>
              <a:rPr lang="en-US" dirty="0" smtClean="0"/>
              <a:t>→</a:t>
            </a:r>
            <a:r>
              <a:rPr lang="en-US" kern="0" dirty="0" smtClean="0"/>
              <a:t> second term vanishes</a:t>
            </a:r>
          </a:p>
          <a:p>
            <a:pPr marL="0" indent="0">
              <a:buNone/>
            </a:pP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Efficiency (PB3): 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4" name="Grafik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12" y="1999795"/>
            <a:ext cx="7677839" cy="4678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48" y="3834472"/>
            <a:ext cx="6583998" cy="3082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4" y="4557002"/>
            <a:ext cx="385439" cy="19203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08" y="4537752"/>
            <a:ext cx="729729" cy="2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Resolution of the identity approximation: RI-J</a:t>
            </a:r>
            <a:br>
              <a:rPr lang="en-US" kern="0" dirty="0" smtClean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>                                  </a:t>
            </a:r>
            <a:r>
              <a:rPr lang="en-US" kern="0" dirty="0" smtClean="0"/>
              <a:t>will be calculated in advance (like in </a:t>
            </a:r>
            <a:r>
              <a:rPr lang="en-US" kern="0" dirty="0" err="1" smtClean="0">
                <a:latin typeface="Courant" panose="02000509030000020004" pitchFamily="49" charset="0"/>
              </a:rPr>
              <a:t>ridft</a:t>
            </a:r>
            <a:r>
              <a:rPr lang="en-US" kern="0" dirty="0" smtClean="0"/>
              <a:t>)</a:t>
            </a:r>
          </a:p>
          <a:p>
            <a:endParaRPr lang="en-US" kern="0" dirty="0" smtClean="0"/>
          </a:p>
          <a:p>
            <a:r>
              <a:rPr lang="en-US" kern="0" dirty="0" smtClean="0"/>
              <a:t>Final evaluation</a:t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>formal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kern="0" dirty="0" smtClean="0"/>
              <a:t>scaling behavior with the number of basis functions 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Efficiency (PB3): 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797" y="1783981"/>
            <a:ext cx="5060094" cy="58158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77" y="2424824"/>
            <a:ext cx="2567767" cy="2853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016" y="3679413"/>
            <a:ext cx="1635031" cy="29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Multipole accelerated resolution of the identity approximation: MARI-J</a:t>
            </a:r>
            <a:br>
              <a:rPr lang="en-US" kern="0" dirty="0" smtClean="0"/>
            </a:br>
            <a:r>
              <a:rPr lang="en-US" sz="800" kern="0" dirty="0" smtClean="0"/>
              <a:t/>
            </a:r>
            <a:br>
              <a:rPr lang="en-US" sz="800" kern="0" dirty="0" smtClean="0"/>
            </a:br>
            <a:r>
              <a:rPr lang="en-US" kern="0" dirty="0" smtClean="0"/>
              <a:t>Coulomb term is divided in a near-field (NF) and far-field (FF) part </a:t>
            </a:r>
            <a:br>
              <a:rPr lang="en-US" kern="0" dirty="0" smtClean="0"/>
            </a:br>
            <a:r>
              <a:rPr lang="de-DE" kern="0" dirty="0" smtClean="0"/>
              <a:t>                                  </a:t>
            </a:r>
            <a:endParaRPr lang="de-DE" kern="0" dirty="0"/>
          </a:p>
          <a:p>
            <a:r>
              <a:rPr lang="en-US" kern="0" dirty="0" smtClean="0"/>
              <a:t>NF part is evaluated by the RI-J approximation</a:t>
            </a:r>
            <a:br>
              <a:rPr lang="en-US" kern="0" dirty="0" smtClean="0"/>
            </a:br>
            <a:endParaRPr lang="en-US" kern="0" dirty="0" smtClean="0"/>
          </a:p>
          <a:p>
            <a:r>
              <a:rPr lang="en-US" kern="0" dirty="0" smtClean="0"/>
              <a:t>FF part: Multipole approximation given by White and Head-Gordon:</a:t>
            </a:r>
            <a:br>
              <a:rPr lang="en-US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Efficiency (PB3): MARI-J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52" y="5261136"/>
            <a:ext cx="6586990" cy="76015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336022" y="6395586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M. </a:t>
            </a:r>
            <a:r>
              <a:rPr lang="de-DE" sz="1200" dirty="0" err="1"/>
              <a:t>Sierka</a:t>
            </a:r>
            <a:r>
              <a:rPr lang="de-DE" sz="1200" dirty="0"/>
              <a:t>, A. </a:t>
            </a:r>
            <a:r>
              <a:rPr lang="de-DE" sz="1200" dirty="0" err="1"/>
              <a:t>Hogekamp</a:t>
            </a:r>
            <a:r>
              <a:rPr lang="de-DE" sz="1200" dirty="0"/>
              <a:t>, R. </a:t>
            </a:r>
            <a:r>
              <a:rPr lang="de-DE" sz="1200" dirty="0" err="1"/>
              <a:t>Ahlrichs</a:t>
            </a:r>
            <a:r>
              <a:rPr lang="de-DE" sz="1200" dirty="0"/>
              <a:t>, J. Chem. Phys. 118, 9136 (2003).</a:t>
            </a:r>
            <a:endParaRPr lang="en-US" sz="12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43" y="3573017"/>
            <a:ext cx="3984877" cy="1440159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64" y="3622324"/>
            <a:ext cx="244157" cy="255131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99" y="3626439"/>
            <a:ext cx="246900" cy="2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en-US" kern="0" dirty="0"/>
              <a:t>PB1a: </a:t>
            </a:r>
            <a:r>
              <a:rPr lang="en-US" i="1" kern="0" dirty="0"/>
              <a:t>Vibrational Circular Dichroism</a:t>
            </a:r>
            <a:r>
              <a:rPr lang="en-US" kern="0" dirty="0"/>
              <a:t> (VCD) spectra</a:t>
            </a:r>
          </a:p>
          <a:p>
            <a:pPr>
              <a:lnSpc>
                <a:spcPct val="200000"/>
              </a:lnSpc>
            </a:pPr>
            <a:r>
              <a:rPr lang="en-US" kern="0" dirty="0" smtClean="0"/>
              <a:t>PB1: heavy elements (</a:t>
            </a:r>
            <a:r>
              <a:rPr lang="en-US" i="1" kern="0" dirty="0" smtClean="0"/>
              <a:t>Z</a:t>
            </a:r>
            <a:r>
              <a:rPr lang="en-US" kern="0" dirty="0" smtClean="0"/>
              <a:t>&gt;36): relativistic core potentials</a:t>
            </a:r>
          </a:p>
          <a:p>
            <a:pPr>
              <a:lnSpc>
                <a:spcPct val="150000"/>
              </a:lnSpc>
            </a:pPr>
            <a:r>
              <a:rPr lang="en-US" kern="0" dirty="0" smtClean="0"/>
              <a:t>PB2: environmental / solvent effects: COSMO-Model</a:t>
            </a:r>
            <a:br>
              <a:rPr lang="en-US" kern="0" dirty="0" smtClean="0"/>
            </a:br>
            <a:r>
              <a:rPr lang="en-US" kern="0" dirty="0" smtClean="0"/>
              <a:t>       	+ point charge model, + Gaussian smeared charge model</a:t>
            </a:r>
          </a:p>
          <a:p>
            <a:pPr>
              <a:lnSpc>
                <a:spcPct val="150000"/>
              </a:lnSpc>
            </a:pPr>
            <a:r>
              <a:rPr lang="en-US" kern="0" dirty="0" smtClean="0"/>
              <a:t>PB3: efficiency: RI-J approximation</a:t>
            </a:r>
            <a:br>
              <a:rPr lang="en-US" kern="0" dirty="0" smtClean="0"/>
            </a:br>
            <a:r>
              <a:rPr lang="en-US" kern="0" dirty="0" smtClean="0"/>
              <a:t>       	+ multipole-accelerated RI-J (MARI-J) approximation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 bwMode="auto">
          <a:xfrm>
            <a:off x="364239" y="778611"/>
            <a:ext cx="826544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 smtClean="0"/>
              <a:t>Further development of the </a:t>
            </a:r>
            <a:r>
              <a:rPr lang="en-US" altLang="de-DE" kern="0" dirty="0" smtClean="0">
                <a:latin typeface="Courant" panose="02000509030000020004" pitchFamily="49" charset="0"/>
              </a:rPr>
              <a:t>mpshift</a:t>
            </a:r>
            <a:r>
              <a:rPr lang="en-US" altLang="de-DE" kern="0" dirty="0" smtClean="0"/>
              <a:t> module</a:t>
            </a:r>
            <a:endParaRPr lang="en-US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1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2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3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3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3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smtClean="0"/>
              <a:t>      </a:t>
            </a:r>
            <a:r>
              <a:rPr lang="de-DE" sz="1800" kern="0" dirty="0" err="1" smtClean="0"/>
              <a:t>and</a:t>
            </a:r>
            <a:r>
              <a:rPr lang="de-DE" sz="1800" kern="0" dirty="0" smtClean="0"/>
              <a:t>                                  </a:t>
            </a:r>
            <a:r>
              <a:rPr lang="de-DE" sz="1800" kern="0" dirty="0" err="1" smtClean="0"/>
              <a:t>are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defined</a:t>
            </a:r>
            <a:r>
              <a:rPr lang="de-DE" sz="1800" kern="0" dirty="0" smtClean="0"/>
              <a:t> in </a:t>
            </a:r>
            <a:r>
              <a:rPr lang="de-DE" sz="1800" kern="0" dirty="0" err="1" smtClean="0"/>
              <a:t>terms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of</a:t>
            </a:r>
            <a:r>
              <a:rPr lang="de-DE" sz="1800" kern="0" dirty="0" smtClean="0"/>
              <a:t> Legendre </a:t>
            </a:r>
            <a:r>
              <a:rPr lang="de-DE" sz="1800" kern="0" dirty="0" err="1" smtClean="0"/>
              <a:t>polynomials</a:t>
            </a:r>
            <a:endParaRPr lang="de-DE" sz="1800" kern="0" dirty="0" smtClean="0"/>
          </a:p>
          <a:p>
            <a:endParaRPr lang="de-DE" sz="1800" kern="0" dirty="0"/>
          </a:p>
          <a:p>
            <a:endParaRPr lang="de-DE" sz="1800" kern="0" dirty="0" smtClean="0"/>
          </a:p>
          <a:p>
            <a:endParaRPr lang="de-DE" sz="1800" kern="0" dirty="0"/>
          </a:p>
          <a:p>
            <a:r>
              <a:rPr lang="de-DE" sz="1800" kern="0" dirty="0" smtClean="0"/>
              <a:t> </a:t>
            </a:r>
            <a:r>
              <a:rPr lang="el-GR" sz="18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de-DE" sz="1800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de-DE" sz="1800" kern="0" dirty="0" err="1" smtClean="0"/>
              <a:t>are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atom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centered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charge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distribution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located</a:t>
            </a:r>
            <a:r>
              <a:rPr lang="de-DE" sz="1800" kern="0" dirty="0" smtClean="0"/>
              <a:t> at </a:t>
            </a:r>
            <a:r>
              <a:rPr lang="de-DE" sz="1800" kern="0" dirty="0" err="1" smtClean="0"/>
              <a:t>position</a:t>
            </a:r>
            <a:r>
              <a:rPr lang="de-DE" sz="1800" kern="0" dirty="0" smtClean="0"/>
              <a:t> </a:t>
            </a:r>
            <a:r>
              <a:rPr lang="de-DE" sz="1800" b="1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  <a:p>
            <a:pPr marL="0" indent="0">
              <a:buNone/>
            </a:pPr>
            <a:endParaRPr lang="de-DE" sz="1800" kern="0" dirty="0" smtClean="0"/>
          </a:p>
          <a:p>
            <a:r>
              <a:rPr lang="en-US" sz="1800" kern="0" dirty="0"/>
              <a:t>Coulomb interaction </a:t>
            </a:r>
            <a:r>
              <a:rPr lang="en-US" sz="18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800" i="1" kern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800" kern="0" dirty="0"/>
              <a:t> of two </a:t>
            </a:r>
            <a:r>
              <a:rPr lang="en-US" sz="1800" kern="0" dirty="0" smtClean="0"/>
              <a:t>charge </a:t>
            </a:r>
            <a:r>
              <a:rPr lang="en-US" sz="1800" kern="0" dirty="0"/>
              <a:t>distributions </a:t>
            </a:r>
            <a:r>
              <a:rPr lang="el-GR" sz="18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de-DE" sz="1800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e-DE" sz="1800" kern="0" dirty="0" smtClean="0"/>
              <a:t> </a:t>
            </a:r>
            <a:r>
              <a:rPr lang="en-US" sz="1800" kern="0" dirty="0"/>
              <a:t>and</a:t>
            </a:r>
            <a:r>
              <a:rPr lang="de-DE" sz="1800" kern="0" dirty="0"/>
              <a:t> </a:t>
            </a:r>
            <a:r>
              <a:rPr lang="el-GR" sz="18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de-DE" sz="1800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de-DE" sz="1800" kern="0" dirty="0" smtClean="0"/>
              <a:t> </a:t>
            </a:r>
            <a:r>
              <a:rPr lang="en-US" sz="1800" kern="0" dirty="0"/>
              <a:t>can be </a:t>
            </a:r>
            <a:r>
              <a:rPr lang="en-US" sz="1800" kern="0" dirty="0" smtClean="0"/>
              <a:t>factorized</a:t>
            </a:r>
          </a:p>
          <a:p>
            <a:endParaRPr lang="en-US" sz="1800" kern="0" dirty="0"/>
          </a:p>
          <a:p>
            <a:endParaRPr lang="en-US" sz="1800" kern="0" dirty="0" smtClean="0"/>
          </a:p>
          <a:p>
            <a:endParaRPr lang="en-US" sz="1800" kern="0" dirty="0"/>
          </a:p>
          <a:p>
            <a:endParaRPr lang="en-US" sz="1800" kern="0" dirty="0" smtClean="0"/>
          </a:p>
          <a:p>
            <a:endParaRPr lang="en-US" sz="1800" kern="0" dirty="0"/>
          </a:p>
          <a:p>
            <a:endParaRPr lang="en-US" sz="1800" kern="0" dirty="0" smtClean="0"/>
          </a:p>
          <a:p>
            <a:endParaRPr lang="en-US" sz="1800" kern="0" dirty="0"/>
          </a:p>
          <a:p>
            <a:r>
              <a:rPr lang="de-DE" kern="0" dirty="0" smtClean="0"/>
              <a:t>     </a:t>
            </a:r>
            <a:r>
              <a:rPr lang="de-DE" kern="0" dirty="0" err="1" smtClean="0"/>
              <a:t>and</a:t>
            </a:r>
            <a:r>
              <a:rPr lang="de-DE" kern="0" dirty="0" smtClean="0"/>
              <a:t>        </a:t>
            </a:r>
            <a:r>
              <a:rPr lang="de-DE" kern="0" dirty="0" err="1" smtClean="0"/>
              <a:t>are</a:t>
            </a:r>
            <a:r>
              <a:rPr lang="de-DE" kern="0" dirty="0" smtClean="0"/>
              <a:t> </a:t>
            </a:r>
            <a:r>
              <a:rPr lang="de-DE" kern="0" dirty="0" err="1" smtClean="0"/>
              <a:t>the</a:t>
            </a:r>
            <a:r>
              <a:rPr lang="de-DE" kern="0" dirty="0" smtClean="0"/>
              <a:t> multipole </a:t>
            </a:r>
            <a:r>
              <a:rPr lang="de-DE" kern="0" dirty="0" err="1" smtClean="0"/>
              <a:t>moments</a:t>
            </a:r>
            <a:r>
              <a:rPr lang="de-DE" kern="0" dirty="0" smtClean="0"/>
              <a:t> </a:t>
            </a:r>
            <a:r>
              <a:rPr lang="de-DE" kern="0" dirty="0" err="1" smtClean="0"/>
              <a:t>located</a:t>
            </a:r>
            <a:r>
              <a:rPr lang="de-DE" kern="0" dirty="0" smtClean="0"/>
              <a:t> at </a:t>
            </a:r>
            <a:r>
              <a:rPr lang="de-DE" b="1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e-DE" kern="0" dirty="0" smtClean="0"/>
              <a:t> </a:t>
            </a:r>
            <a:r>
              <a:rPr lang="de-DE" kern="0" dirty="0" err="1" smtClean="0"/>
              <a:t>and</a:t>
            </a:r>
            <a:r>
              <a:rPr lang="de-DE" kern="0" dirty="0" smtClean="0"/>
              <a:t> </a:t>
            </a:r>
            <a:r>
              <a:rPr lang="de-DE" b="1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Efficiency (PB3): MARI-J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36022" y="6395586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M. </a:t>
            </a:r>
            <a:r>
              <a:rPr lang="de-DE" sz="1200" dirty="0" err="1"/>
              <a:t>Sierka</a:t>
            </a:r>
            <a:r>
              <a:rPr lang="de-DE" sz="1200" dirty="0"/>
              <a:t>, A. </a:t>
            </a:r>
            <a:r>
              <a:rPr lang="de-DE" sz="1200" dirty="0" err="1"/>
              <a:t>Hogekamp</a:t>
            </a:r>
            <a:r>
              <a:rPr lang="de-DE" sz="1200" dirty="0"/>
              <a:t>, R. </a:t>
            </a:r>
            <a:r>
              <a:rPr lang="de-DE" sz="1200" dirty="0" err="1"/>
              <a:t>Ahlrichs</a:t>
            </a:r>
            <a:r>
              <a:rPr lang="de-DE" sz="1200" dirty="0"/>
              <a:t>, J. Chem. Phys. 118, 9136 (2003).</a:t>
            </a:r>
            <a:endParaRPr lang="en-US" sz="1200" dirty="0"/>
          </a:p>
        </p:txBody>
      </p:sp>
      <p:pic>
        <p:nvPicPr>
          <p:cNvPr id="14" name="Grafik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3" y="1705879"/>
            <a:ext cx="3464840" cy="55964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3" y="1259841"/>
            <a:ext cx="377209" cy="19614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44877"/>
            <a:ext cx="1956000" cy="29353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05879"/>
            <a:ext cx="3361964" cy="53769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712" y="1265328"/>
            <a:ext cx="349776" cy="19066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944036"/>
            <a:ext cx="6586991" cy="544677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21" y="4770353"/>
            <a:ext cx="4444213" cy="818887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5" y="5871656"/>
            <a:ext cx="366236" cy="263361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34" y="5871655"/>
            <a:ext cx="366236" cy="2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8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716204"/>
              </p:ext>
            </p:extLst>
          </p:nvPr>
        </p:nvGraphicFramePr>
        <p:xfrm>
          <a:off x="683568" y="3959767"/>
          <a:ext cx="756084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83355185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1733658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2830170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363838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783328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CPU time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7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total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Coulomb part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7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Energy (MARI-J)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42min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9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5h43min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5h16min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9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6.7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14.3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51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(MARI-J)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33min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10.4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 66</a:t>
                      </a:r>
                      <a:r>
                        <a:rPr lang="de-DE" dirty="0" smtClean="0"/>
                        <a:t>.3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62715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 smtClean="0"/>
              <a:t>E</a:t>
            </a:r>
            <a:r>
              <a:rPr lang="en-US" dirty="0" err="1" smtClean="0"/>
              <a:t>fficiency</a:t>
            </a:r>
            <a:r>
              <a:rPr lang="en-US" dirty="0" smtClean="0"/>
              <a:t> (PB3): application </a:t>
            </a:r>
            <a:r>
              <a:rPr lang="de-DE" dirty="0" smtClean="0"/>
              <a:t>I 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50" y="3110558"/>
            <a:ext cx="4320766" cy="7915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50" y="2087462"/>
            <a:ext cx="4403018" cy="874148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683568" y="304038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r>
              <a:rPr lang="de-DE" baseline="-25000" dirty="0" smtClean="0"/>
              <a:t>94</a:t>
            </a:r>
            <a:r>
              <a:rPr lang="de-DE" dirty="0" smtClean="0"/>
              <a:t>H</a:t>
            </a:r>
            <a:r>
              <a:rPr lang="de-DE" baseline="-25000" dirty="0" smtClean="0"/>
              <a:t>174</a:t>
            </a:r>
            <a:r>
              <a:rPr lang="de-DE" dirty="0" smtClean="0"/>
              <a:t>O</a:t>
            </a:r>
            <a:r>
              <a:rPr lang="de-DE" baseline="-25000" dirty="0" smtClean="0"/>
              <a:t>12</a:t>
            </a:r>
            <a:r>
              <a:rPr lang="de-DE" dirty="0" smtClean="0"/>
              <a:t>N</a:t>
            </a:r>
            <a:r>
              <a:rPr lang="de-DE" baseline="-25000" dirty="0" smtClean="0"/>
              <a:t>4</a:t>
            </a:r>
            <a:r>
              <a:rPr lang="de-DE" dirty="0" smtClean="0"/>
              <a:t>S</a:t>
            </a:r>
            <a:r>
              <a:rPr lang="de-DE" baseline="-25000" dirty="0" smtClean="0"/>
              <a:t>3</a:t>
            </a:r>
            <a:r>
              <a:rPr lang="de-DE" baseline="30000" dirty="0" smtClean="0"/>
              <a:t>  </a:t>
            </a:r>
            <a:br>
              <a:rPr lang="de-DE" baseline="30000" dirty="0" smtClean="0"/>
            </a:br>
            <a:r>
              <a:rPr lang="de-DE" dirty="0" smtClean="0"/>
              <a:t>(</a:t>
            </a:r>
            <a:r>
              <a:rPr lang="en-US" dirty="0" smtClean="0"/>
              <a:t>287 atoms, 4565 basis functions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683568" y="249289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Method: PBE/def2-TZVP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 smtClean="0"/>
              <a:t>E</a:t>
            </a:r>
            <a:r>
              <a:rPr lang="en-US" dirty="0" err="1" smtClean="0"/>
              <a:t>fficiency</a:t>
            </a:r>
            <a:r>
              <a:rPr lang="en-US" dirty="0" smtClean="0"/>
              <a:t> (PB3): application </a:t>
            </a:r>
            <a:r>
              <a:rPr lang="de-DE" dirty="0" smtClean="0"/>
              <a:t>II 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83568" y="3040380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[C</a:t>
            </a:r>
            <a:r>
              <a:rPr lang="de-DE" baseline="-25000" dirty="0" smtClean="0"/>
              <a:t>304</a:t>
            </a:r>
            <a:r>
              <a:rPr lang="de-DE" dirty="0" smtClean="0"/>
              <a:t>H</a:t>
            </a:r>
            <a:r>
              <a:rPr lang="de-DE" baseline="-25000" dirty="0" smtClean="0"/>
              <a:t>346</a:t>
            </a:r>
            <a:r>
              <a:rPr lang="de-DE" dirty="0" smtClean="0"/>
              <a:t>O</a:t>
            </a:r>
            <a:r>
              <a:rPr lang="de-DE" baseline="-25000" dirty="0" smtClean="0"/>
              <a:t>220</a:t>
            </a:r>
            <a:r>
              <a:rPr lang="de-DE" dirty="0" smtClean="0"/>
              <a:t>N</a:t>
            </a:r>
            <a:r>
              <a:rPr lang="de-DE" baseline="-25000" dirty="0" smtClean="0"/>
              <a:t>118</a:t>
            </a:r>
            <a:r>
              <a:rPr lang="de-DE" dirty="0" smtClean="0"/>
              <a:t>P</a:t>
            </a:r>
            <a:r>
              <a:rPr lang="de-DE" baseline="-25000" dirty="0" smtClean="0"/>
              <a:t>30</a:t>
            </a:r>
            <a:r>
              <a:rPr lang="de-DE" dirty="0" smtClean="0"/>
              <a:t>]</a:t>
            </a:r>
            <a:r>
              <a:rPr lang="de-DE" baseline="30000" dirty="0" smtClean="0"/>
              <a:t>30-   </a:t>
            </a:r>
            <a:br>
              <a:rPr lang="de-DE" baseline="30000" dirty="0" smtClean="0"/>
            </a:br>
            <a:r>
              <a:rPr lang="de-DE" dirty="0" smtClean="0"/>
              <a:t>(1018 </a:t>
            </a:r>
            <a:r>
              <a:rPr lang="en-US" dirty="0" smtClean="0"/>
              <a:t>atoms, 10220 basis functions</a:t>
            </a:r>
            <a:r>
              <a:rPr lang="de-DE" dirty="0" smtClean="0"/>
              <a:t>)</a:t>
            </a:r>
            <a:endParaRPr lang="de-DE" dirty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421360"/>
              </p:ext>
            </p:extLst>
          </p:nvPr>
        </p:nvGraphicFramePr>
        <p:xfrm>
          <a:off x="683568" y="3959767"/>
          <a:ext cx="756084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83355185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1733658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283017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3638380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783328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CPU time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7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total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Coulomb part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7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Energy (MARI-J)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9h 52min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9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43h 11min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36h 9min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9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10h 42 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4.0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3h 25min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10.6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51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(MARI-J)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7h 38min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5.7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20 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106.7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62715"/>
                  </a:ext>
                </a:extLst>
              </a:tr>
            </a:tbl>
          </a:graphicData>
        </a:graphic>
      </p:graphicFrame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908720"/>
            <a:ext cx="2180528" cy="351065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683568" y="2492896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Method: PBE/def2-SV(P)/COSMO</a:t>
            </a:r>
            <a:endParaRPr lang="en-US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122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COSMO application for a highly </a:t>
            </a:r>
            <a:br>
              <a:rPr lang="en-US" dirty="0" smtClean="0"/>
            </a:br>
            <a:r>
              <a:rPr lang="en-US" dirty="0" smtClean="0"/>
              <a:t>negatively charged DNA sequence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6456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122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difference between conventional </a:t>
            </a:r>
            <a:r>
              <a:rPr lang="en-US" sz="1800" dirty="0" smtClean="0">
                <a:latin typeface="Courant" panose="02000509030000020004" pitchFamily="49" charset="0"/>
              </a:rPr>
              <a:t>mpshift</a:t>
            </a:r>
            <a:r>
              <a:rPr lang="en-US" sz="1800" dirty="0" smtClean="0"/>
              <a:t> and RI-</a:t>
            </a:r>
            <a:r>
              <a:rPr lang="en-US" sz="1800" dirty="0" smtClean="0">
                <a:latin typeface="Courant" panose="02000509030000020004" pitchFamily="49" charset="0"/>
              </a:rPr>
              <a:t>mpshift</a:t>
            </a:r>
            <a:r>
              <a:rPr lang="en-US" sz="1800" dirty="0" smtClean="0"/>
              <a:t> for a small </a:t>
            </a:r>
            <a:r>
              <a:rPr lang="en-US" sz="1800" dirty="0" err="1" smtClean="0"/>
              <a:t>testset</a:t>
            </a:r>
            <a:r>
              <a:rPr lang="en-US" sz="1800" dirty="0" smtClean="0"/>
              <a:t>: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CH</a:t>
            </a:r>
            <a:r>
              <a:rPr lang="en-US" sz="1800" baseline="-25000" dirty="0" smtClean="0"/>
              <a:t>4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6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4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, </a:t>
            </a:r>
            <a:r>
              <a:rPr lang="en-US" sz="1800" dirty="0"/>
              <a:t>CH</a:t>
            </a:r>
            <a:r>
              <a:rPr lang="en-US" sz="1800" baseline="-25000" dirty="0"/>
              <a:t>2</a:t>
            </a:r>
            <a:r>
              <a:rPr lang="en-US" sz="1800" dirty="0"/>
              <a:t>O</a:t>
            </a:r>
            <a:r>
              <a:rPr lang="en-US" sz="1800" baseline="-25000" dirty="0"/>
              <a:t>2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6</a:t>
            </a:r>
            <a:r>
              <a:rPr lang="en-US" sz="1800" dirty="0" smtClean="0"/>
              <a:t>CO, </a:t>
            </a:r>
            <a:r>
              <a:rPr lang="en-US" sz="1800" dirty="0"/>
              <a:t>C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8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4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10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5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12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6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6</a:t>
            </a:r>
            <a:r>
              <a:rPr lang="en-US" sz="1800" dirty="0" smtClean="0"/>
              <a:t>, </a:t>
            </a:r>
            <a:r>
              <a:rPr lang="en-US" sz="1800" dirty="0" err="1" smtClean="0"/>
              <a:t>naphthaline</a:t>
            </a:r>
            <a:r>
              <a:rPr lang="en-US" sz="1800" dirty="0" smtClean="0"/>
              <a:t>, </a:t>
            </a:r>
            <a:r>
              <a:rPr lang="en-US" sz="1800" dirty="0" err="1" smtClean="0"/>
              <a:t>azulene</a:t>
            </a:r>
            <a:r>
              <a:rPr lang="en-US" sz="1800" dirty="0" smtClean="0"/>
              <a:t>, </a:t>
            </a:r>
            <a:r>
              <a:rPr lang="en-US" sz="1800" dirty="0" err="1" smtClean="0"/>
              <a:t>ferrocene</a:t>
            </a:r>
            <a:r>
              <a:rPr lang="en-US" sz="1800" dirty="0" smtClean="0"/>
              <a:t>, PMe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, PPh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, SiMe</a:t>
            </a:r>
            <a:r>
              <a:rPr lang="en-US" sz="1800" baseline="-25000" dirty="0" smtClean="0"/>
              <a:t>4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de-DE" sz="2000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562769"/>
            <a:ext cx="8265445" cy="561975"/>
          </a:xfrm>
        </p:spPr>
        <p:txBody>
          <a:bodyPr/>
          <a:lstStyle/>
          <a:p>
            <a:r>
              <a:rPr lang="de-DE" dirty="0" smtClean="0"/>
              <a:t>E</a:t>
            </a:r>
            <a:r>
              <a:rPr lang="en-US" dirty="0" err="1" smtClean="0"/>
              <a:t>fficiency</a:t>
            </a:r>
            <a:r>
              <a:rPr lang="en-US" dirty="0" smtClean="0"/>
              <a:t> (PB3): </a:t>
            </a:r>
            <a:br>
              <a:rPr lang="en-US" dirty="0" smtClean="0"/>
            </a:br>
            <a:r>
              <a:rPr lang="en-US" dirty="0" smtClean="0"/>
              <a:t>Accuracy of RI-J (MARI-J) and </a:t>
            </a:r>
            <a:r>
              <a:rPr lang="de-DE" dirty="0" err="1" smtClean="0"/>
              <a:t>gauge</a:t>
            </a:r>
            <a:r>
              <a:rPr lang="de-DE" dirty="0" smtClean="0"/>
              <a:t> </a:t>
            </a:r>
            <a:r>
              <a:rPr lang="de-DE" dirty="0" err="1" smtClean="0"/>
              <a:t>invariance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2818" y="3429000"/>
            <a:ext cx="7272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	</a:t>
            </a:r>
            <a:r>
              <a:rPr lang="de-DE" dirty="0" err="1" smtClean="0"/>
              <a:t>mean</a:t>
            </a:r>
            <a:r>
              <a:rPr lang="de-DE" dirty="0" smtClean="0"/>
              <a:t> absolute </a:t>
            </a:r>
            <a:r>
              <a:rPr lang="de-DE" dirty="0" err="1" smtClean="0"/>
              <a:t>deviation</a:t>
            </a:r>
            <a:r>
              <a:rPr lang="de-DE" dirty="0" smtClean="0"/>
              <a:t>	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deviation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 </a:t>
            </a:r>
            <a:r>
              <a:rPr lang="de-DE" dirty="0" smtClean="0"/>
              <a:t>        H	           0.00099 	</a:t>
            </a:r>
            <a:r>
              <a:rPr lang="de-DE" dirty="0"/>
              <a:t>	</a:t>
            </a:r>
            <a:r>
              <a:rPr lang="de-DE" dirty="0" smtClean="0"/>
              <a:t>        0.00689</a:t>
            </a:r>
          </a:p>
          <a:p>
            <a:r>
              <a:rPr lang="de-DE" dirty="0" smtClean="0"/>
              <a:t>         C	           0.05639		</a:t>
            </a:r>
            <a:r>
              <a:rPr lang="de-DE" dirty="0"/>
              <a:t> </a:t>
            </a:r>
            <a:r>
              <a:rPr lang="de-DE" dirty="0" smtClean="0"/>
              <a:t>       0.31802</a:t>
            </a:r>
          </a:p>
          <a:p>
            <a:endParaRPr lang="de-DE" dirty="0"/>
          </a:p>
          <a:p>
            <a:r>
              <a:rPr lang="de-DE" dirty="0"/>
              <a:t> </a:t>
            </a:r>
            <a:r>
              <a:rPr lang="de-DE" dirty="0" smtClean="0"/>
              <a:t>        def2-TZVP/BP86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2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35" y="2025650"/>
            <a:ext cx="5616624" cy="4298044"/>
          </a:xfrm>
          <a:prstGeom prst="rect">
            <a:avLst/>
          </a:prstGeom>
        </p:spPr>
      </p:pic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122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Alkane chain with central C atom in the origin: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comparison between conventional </a:t>
            </a:r>
            <a:r>
              <a:rPr lang="en-US" sz="1800" dirty="0" smtClean="0">
                <a:latin typeface="Courant" panose="02000509030000020004" pitchFamily="49" charset="0"/>
              </a:rPr>
              <a:t>mpshift</a:t>
            </a:r>
            <a:r>
              <a:rPr lang="en-US" sz="1800" dirty="0" smtClean="0"/>
              <a:t> and RI-</a:t>
            </a:r>
            <a:r>
              <a:rPr lang="en-US" sz="1800" dirty="0" smtClean="0">
                <a:latin typeface="Courant" panose="02000509030000020004" pitchFamily="49" charset="0"/>
              </a:rPr>
              <a:t>mpshift</a:t>
            </a:r>
          </a:p>
          <a:p>
            <a:pPr marL="0" indent="0">
              <a:buNone/>
            </a:pPr>
            <a:endParaRPr lang="de-DE" sz="2000" kern="0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0163"/>
              </p:ext>
            </p:extLst>
          </p:nvPr>
        </p:nvGraphicFramePr>
        <p:xfrm>
          <a:off x="5632846" y="1287463"/>
          <a:ext cx="2395538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CS ChemDraw Drawing" r:id="rId8" imgW="1748075" imgH="537833" progId="ChemDraw.Document.6.0">
                  <p:embed/>
                </p:oleObj>
              </mc:Choice>
              <mc:Fallback>
                <p:oleObj name="CS ChemDraw Drawing" r:id="rId8" imgW="1748075" imgH="53783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32846" y="1287463"/>
                        <a:ext cx="2395538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562769"/>
            <a:ext cx="8265445" cy="561975"/>
          </a:xfrm>
        </p:spPr>
        <p:txBody>
          <a:bodyPr/>
          <a:lstStyle/>
          <a:p>
            <a:r>
              <a:rPr lang="de-DE" dirty="0" smtClean="0"/>
              <a:t>E</a:t>
            </a:r>
            <a:r>
              <a:rPr lang="en-US" dirty="0" err="1" smtClean="0"/>
              <a:t>fficiency</a:t>
            </a:r>
            <a:r>
              <a:rPr lang="en-US" dirty="0" smtClean="0"/>
              <a:t> (PB3): </a:t>
            </a:r>
            <a:br>
              <a:rPr lang="en-US" dirty="0" smtClean="0"/>
            </a:br>
            <a:r>
              <a:rPr lang="en-US" dirty="0" smtClean="0"/>
              <a:t>Accuracy of RI-J (MARI-J) and </a:t>
            </a:r>
            <a:r>
              <a:rPr lang="de-DE" dirty="0" err="1" smtClean="0"/>
              <a:t>gauge</a:t>
            </a:r>
            <a:r>
              <a:rPr lang="de-DE" dirty="0" smtClean="0"/>
              <a:t> </a:t>
            </a:r>
            <a:r>
              <a:rPr lang="de-DE" dirty="0" err="1" smtClean="0"/>
              <a:t>invariance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6830615" y="479715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def2-TZVP/BP86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778793"/>
            <a:ext cx="8265445" cy="561975"/>
          </a:xfrm>
        </p:spPr>
        <p:txBody>
          <a:bodyPr/>
          <a:lstStyle/>
          <a:p>
            <a:r>
              <a:rPr lang="de-DE" dirty="0"/>
              <a:t>Q5-B </a:t>
            </a:r>
            <a:r>
              <a:rPr lang="en-US" altLang="de-DE" dirty="0" smtClean="0"/>
              <a:t>Further development of TURBOMOLE´s </a:t>
            </a:r>
            <a:br>
              <a:rPr lang="en-US" altLang="de-DE" dirty="0" smtClean="0"/>
            </a:br>
            <a:r>
              <a:rPr lang="en-US" altLang="de-DE" dirty="0" smtClean="0"/>
              <a:t>NMR module</a:t>
            </a:r>
            <a:r>
              <a:rPr lang="en-US" dirty="0" smtClean="0"/>
              <a:t>: outlook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PB3: </a:t>
            </a:r>
            <a:r>
              <a:rPr lang="en-US" kern="0" dirty="0" smtClean="0"/>
              <a:t>efficiency:  RI-J + MARI-J approximation            (symmetry)</a:t>
            </a:r>
          </a:p>
          <a:p>
            <a:pPr marL="0" indent="0">
              <a:buNone/>
            </a:pPr>
            <a:r>
              <a:rPr lang="en-US" kern="0" dirty="0" smtClean="0"/>
              <a:t>		     + linear-scaling DFT routines (+meta-GGA-functionals)</a:t>
            </a:r>
            <a:br>
              <a:rPr lang="en-US" kern="0" dirty="0" smtClean="0"/>
            </a:br>
            <a:r>
              <a:rPr lang="en-US" kern="0" dirty="0" smtClean="0"/>
              <a:t>		     + parallelization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PB4: all electron relativistic (outlook at the 2nd period)</a:t>
            </a:r>
          </a:p>
          <a:p>
            <a:pPr>
              <a:lnSpc>
                <a:spcPct val="200000"/>
              </a:lnSpc>
            </a:pPr>
            <a:r>
              <a:rPr lang="en-US" kern="0" dirty="0" smtClean="0"/>
              <a:t>NMR-related cooperation</a:t>
            </a:r>
            <a:endParaRPr lang="en-US" kern="0" dirty="0"/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6271956" y="1358800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Florian </a:t>
            </a:r>
            <a:r>
              <a:rPr lang="en-US" dirty="0" err="1"/>
              <a:t>Weigend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DFG </a:t>
            </a:r>
            <a:r>
              <a:rPr lang="en-US" dirty="0"/>
              <a:t>for funding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467544" y="562769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Acknowledgement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1006425" y="3875137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9510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5" name="Rechteck 4"/>
          <p:cNvSpPr/>
          <p:nvPr/>
        </p:nvSpPr>
        <p:spPr>
          <a:xfrm>
            <a:off x="-540568" y="-315416"/>
            <a:ext cx="10441160" cy="74168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2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1282849"/>
            <a:ext cx="6911975" cy="994023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600" dirty="0"/>
              <a:t>Vibrational circular dichroism: </a:t>
            </a:r>
            <a:br>
              <a:rPr lang="en-US" sz="3600" dirty="0"/>
            </a:b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General theory </a:t>
            </a:r>
            <a:r>
              <a:rPr lang="en-US" sz="3600" dirty="0"/>
              <a:t>and </a:t>
            </a:r>
            <a:r>
              <a:rPr lang="en-US" sz="3600" dirty="0" smtClean="0"/>
              <a:t>implementation (PB1a)</a:t>
            </a:r>
            <a:endParaRPr lang="de-DE" altLang="de-DE" sz="36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485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VCD: General theory </a:t>
            </a:r>
            <a:r>
              <a:rPr lang="en-US" dirty="0"/>
              <a:t>and implementation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751888" cy="4894262"/>
          </a:xfrm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Determination of the absolute configuration of chiral molecules through measurement and calculation of VCD-intensities: </a:t>
            </a:r>
            <a:br>
              <a:rPr lang="en-US" sz="1800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                 transition </a:t>
            </a:r>
            <a:r>
              <a:rPr lang="en-US" sz="1800" dirty="0"/>
              <a:t>dipole moments: ground state → vibrational state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Extension of the module (</a:t>
            </a:r>
            <a:r>
              <a:rPr lang="en-US" sz="1800" dirty="0">
                <a:latin typeface="Courant" panose="02000509030000020004" pitchFamily="49" charset="0"/>
              </a:rPr>
              <a:t>aoforce</a:t>
            </a:r>
            <a:r>
              <a:rPr lang="en-US" sz="1800" dirty="0"/>
              <a:t>) for the calculation of the vibrational states: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0" indent="0">
              <a:lnSpc>
                <a:spcPct val="150000"/>
              </a:lnSpc>
              <a:spcAft>
                <a:spcPts val="1800"/>
              </a:spcAft>
              <a:buNone/>
            </a:pPr>
            <a:r>
              <a:rPr lang="en-US" sz="1800" dirty="0" smtClean="0"/>
              <a:t>          </a:t>
            </a:r>
            <a:r>
              <a:rPr lang="en-US" sz="1800" b="1" dirty="0" smtClean="0"/>
              <a:t>             </a:t>
            </a:r>
            <a:r>
              <a:rPr lang="en-US" sz="1800" dirty="0" smtClean="0"/>
              <a:t>       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110606"/>
              </p:ext>
            </p:extLst>
          </p:nvPr>
        </p:nvGraphicFramePr>
        <p:xfrm>
          <a:off x="700460" y="2464021"/>
          <a:ext cx="1135236" cy="411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1" name="Formel" r:id="rId3" imgW="672840" imgH="241200" progId="Equation.3">
                  <p:embed/>
                </p:oleObj>
              </mc:Choice>
              <mc:Fallback>
                <p:oleObj name="Formel" r:id="rId3" imgW="672840" imgH="241200" progId="Equation.3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60" y="2464021"/>
                        <a:ext cx="1135236" cy="4110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701800" y="6445250"/>
            <a:ext cx="6686624" cy="360363"/>
          </a:xfrm>
        </p:spPr>
        <p:txBody>
          <a:bodyPr/>
          <a:lstStyle/>
          <a:p>
            <a:pPr>
              <a:defRPr/>
            </a:pPr>
            <a:r>
              <a:rPr lang="en-GB" sz="1100" dirty="0"/>
              <a:t>Cheeseman, J.R., Frisch, M.J., Devlin, F.J., Stephens, P.J., </a:t>
            </a:r>
            <a:r>
              <a:rPr lang="en-GB" sz="1100" i="1" dirty="0"/>
              <a:t>Chem. Phys. Lett., </a:t>
            </a:r>
            <a:r>
              <a:rPr lang="en-GB" sz="1100" b="1" dirty="0"/>
              <a:t>1996</a:t>
            </a:r>
            <a:r>
              <a:rPr lang="en-GB" sz="1100" dirty="0"/>
              <a:t>,</a:t>
            </a:r>
            <a:r>
              <a:rPr lang="en-GB" sz="1100" b="1" dirty="0"/>
              <a:t> </a:t>
            </a:r>
            <a:r>
              <a:rPr lang="en-GB" sz="1100" i="1" dirty="0"/>
              <a:t>252, </a:t>
            </a:r>
            <a:r>
              <a:rPr lang="en-GB" sz="1100" dirty="0"/>
              <a:t>211.</a:t>
            </a:r>
          </a:p>
          <a:p>
            <a:pPr>
              <a:defRPr/>
            </a:pPr>
            <a:r>
              <a:rPr lang="en-GB" sz="1100" dirty="0" err="1"/>
              <a:t>Nicu</a:t>
            </a:r>
            <a:r>
              <a:rPr lang="en-GB" sz="1100" dirty="0"/>
              <a:t>, V.P., </a:t>
            </a:r>
            <a:r>
              <a:rPr lang="en-GB" sz="1100" dirty="0" err="1"/>
              <a:t>Neugebauer</a:t>
            </a:r>
            <a:r>
              <a:rPr lang="en-GB" sz="1100" dirty="0"/>
              <a:t>, J., Wolff, S.K., </a:t>
            </a:r>
            <a:r>
              <a:rPr lang="en-GB" sz="1100" dirty="0" err="1"/>
              <a:t>Baerends</a:t>
            </a:r>
            <a:r>
              <a:rPr lang="en-GB" sz="1100" dirty="0"/>
              <a:t>, E.J., </a:t>
            </a:r>
            <a:r>
              <a:rPr lang="en-GB" sz="1100" i="1" dirty="0" err="1"/>
              <a:t>Theor</a:t>
            </a:r>
            <a:r>
              <a:rPr lang="en-GB" sz="1100" i="1" dirty="0"/>
              <a:t>. Chem. Acc., </a:t>
            </a:r>
            <a:r>
              <a:rPr lang="en-GB" sz="1100" b="1" dirty="0"/>
              <a:t>2008</a:t>
            </a:r>
            <a:r>
              <a:rPr lang="en-GB" sz="1100" dirty="0"/>
              <a:t>,</a:t>
            </a:r>
            <a:r>
              <a:rPr lang="en-GB" sz="1100" b="1" dirty="0"/>
              <a:t> </a:t>
            </a:r>
            <a:r>
              <a:rPr lang="en-GB" sz="1100" i="1" dirty="0"/>
              <a:t>119, </a:t>
            </a:r>
            <a:r>
              <a:rPr lang="en-GB" sz="1100" dirty="0"/>
              <a:t>245.</a:t>
            </a:r>
            <a:endParaRPr lang="de-DE" altLang="de-DE" sz="1100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/>
          </p:nvPr>
        </p:nvGraphicFramePr>
        <p:xfrm>
          <a:off x="5754503" y="1679602"/>
          <a:ext cx="2413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2" name="Equation" r:id="rId5" imgW="2412720" imgH="368280" progId="Equation.DSMT4">
                  <p:embed/>
                </p:oleObj>
              </mc:Choice>
              <mc:Fallback>
                <p:oleObj name="Equation" r:id="rId5" imgW="2412720" imgH="36828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54503" y="1679602"/>
                        <a:ext cx="24130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/>
          </p:nvPr>
        </p:nvGraphicFramePr>
        <p:xfrm>
          <a:off x="3200731" y="4977893"/>
          <a:ext cx="5796694" cy="73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3" name="Equation" r:id="rId7" imgW="5194080" imgH="660240" progId="Equation.DSMT4">
                  <p:embed/>
                </p:oleObj>
              </mc:Choice>
              <mc:Fallback>
                <p:oleObj name="Equation" r:id="rId7" imgW="5194080" imgH="66024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00731" y="4977893"/>
                        <a:ext cx="5796694" cy="73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/>
          </p:nvPr>
        </p:nvGraphicFramePr>
        <p:xfrm>
          <a:off x="4351770" y="4039759"/>
          <a:ext cx="4612718" cy="76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4" name="Equation" r:id="rId9" imgW="4000320" imgH="660240" progId="Equation.DSMT4">
                  <p:embed/>
                </p:oleObj>
              </mc:Choice>
              <mc:Fallback>
                <p:oleObj name="Equation" r:id="rId9" imgW="4000320" imgH="660240" progId="Equation.DSMT4">
                  <p:embed/>
                  <p:pic>
                    <p:nvPicPr>
                      <p:cNvPr id="4" name="Objekt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51770" y="4039759"/>
                        <a:ext cx="4612718" cy="761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/>
          <p:cNvGraphicFramePr>
            <a:graphicFrameLocks noChangeAspect="1"/>
          </p:cNvGraphicFramePr>
          <p:nvPr>
            <p:extLst/>
          </p:nvPr>
        </p:nvGraphicFramePr>
        <p:xfrm>
          <a:off x="121375" y="4005064"/>
          <a:ext cx="3429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5" name="Equation" r:id="rId11" imgW="3429000" imgH="863280" progId="Equation.DSMT4">
                  <p:embed/>
                </p:oleObj>
              </mc:Choice>
              <mc:Fallback>
                <p:oleObj name="Equation" r:id="rId11" imgW="3429000" imgH="863280" progId="Equation.DSMT4">
                  <p:embed/>
                  <p:pic>
                    <p:nvPicPr>
                      <p:cNvPr id="5" name="Objekt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1375" y="4005064"/>
                        <a:ext cx="34290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kt 17"/>
          <p:cNvGraphicFramePr>
            <a:graphicFrameLocks noChangeAspect="1"/>
          </p:cNvGraphicFramePr>
          <p:nvPr>
            <p:extLst/>
          </p:nvPr>
        </p:nvGraphicFramePr>
        <p:xfrm>
          <a:off x="3496786" y="4055515"/>
          <a:ext cx="981118" cy="717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6" name="Equation" r:id="rId13" imgW="850680" imgH="622080" progId="Equation.DSMT4">
                  <p:embed/>
                </p:oleObj>
              </mc:Choice>
              <mc:Fallback>
                <p:oleObj name="Equation" r:id="rId13" imgW="850680" imgH="622080" progId="Equation.DSMT4">
                  <p:embed/>
                  <p:pic>
                    <p:nvPicPr>
                      <p:cNvPr id="10" name="Objekt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96786" y="4055515"/>
                        <a:ext cx="981118" cy="717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80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7813" y="44624"/>
            <a:ext cx="7205811" cy="561975"/>
          </a:xfrm>
        </p:spPr>
        <p:txBody>
          <a:bodyPr/>
          <a:lstStyle/>
          <a:p>
            <a:r>
              <a:rPr lang="en-US" dirty="0"/>
              <a:t>Application: (+)-</a:t>
            </a:r>
            <a:r>
              <a:rPr lang="en-US" dirty="0" err="1"/>
              <a:t>cryptophane</a:t>
            </a:r>
            <a:r>
              <a:rPr lang="en-US" dirty="0"/>
              <a:t>-A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18" charset="0"/>
              </a:rPr>
              <a:t>D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18" charset="0"/>
              </a:rPr>
              <a:t>3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symmetry)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701800" y="6445250"/>
            <a:ext cx="5174456" cy="360363"/>
          </a:xfrm>
        </p:spPr>
        <p:txBody>
          <a:bodyPr/>
          <a:lstStyle/>
          <a:p>
            <a:pPr>
              <a:defRPr/>
            </a:pPr>
            <a:r>
              <a:rPr lang="en-GB" dirty="0"/>
              <a:t>Jose, K.V.J., Beckett, D., </a:t>
            </a:r>
            <a:r>
              <a:rPr lang="en-GB" dirty="0" err="1"/>
              <a:t>Raghavachari</a:t>
            </a:r>
            <a:r>
              <a:rPr lang="en-GB" dirty="0"/>
              <a:t>, K., </a:t>
            </a:r>
            <a:r>
              <a:rPr lang="en-GB" i="1" dirty="0"/>
              <a:t>J. Chem. Theory </a:t>
            </a:r>
            <a:r>
              <a:rPr lang="en-GB" i="1" dirty="0" err="1"/>
              <a:t>Comput</a:t>
            </a:r>
            <a:r>
              <a:rPr lang="en-GB" i="1" dirty="0"/>
              <a:t>., </a:t>
            </a:r>
            <a:r>
              <a:rPr lang="en-GB" b="1" dirty="0"/>
              <a:t>2015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GB" i="1" dirty="0"/>
              <a:t>11, </a:t>
            </a:r>
            <a:r>
              <a:rPr lang="en-GB" dirty="0"/>
              <a:t>4238.</a:t>
            </a:r>
            <a:endParaRPr lang="de-DE" alt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4608512" cy="534341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 rot="16200000">
            <a:off x="-658887" y="4144868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" pitchFamily="18" charset="0"/>
              </a:rPr>
              <a:t>R</a:t>
            </a:r>
            <a:r>
              <a:rPr lang="de-DE" sz="1600" dirty="0"/>
              <a:t> / [10</a:t>
            </a:r>
            <a:r>
              <a:rPr lang="de-DE" sz="1600" baseline="30000" dirty="0"/>
              <a:t>-44</a:t>
            </a:r>
            <a:r>
              <a:rPr lang="de-DE" sz="1600" dirty="0"/>
              <a:t> esu</a:t>
            </a:r>
            <a:r>
              <a:rPr lang="de-DE" sz="1600" baseline="30000" dirty="0"/>
              <a:t>2</a:t>
            </a:r>
            <a:r>
              <a:rPr lang="de-DE" sz="1600" dirty="0"/>
              <a:t>cm</a:t>
            </a:r>
            <a:r>
              <a:rPr lang="de-DE" sz="1600" baseline="30000" dirty="0"/>
              <a:t>2</a:t>
            </a:r>
            <a:r>
              <a:rPr lang="de-DE" sz="1600" dirty="0"/>
              <a:t>] </a:t>
            </a:r>
            <a:endParaRPr lang="en-US" sz="1600" dirty="0"/>
          </a:p>
        </p:txBody>
      </p:sp>
      <p:sp>
        <p:nvSpPr>
          <p:cNvPr id="20" name="Textfeld 19"/>
          <p:cNvSpPr txBox="1"/>
          <p:nvPr/>
        </p:nvSpPr>
        <p:spPr>
          <a:xfrm rot="16200000">
            <a:off x="77208" y="151720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5124963" y="3939120"/>
            <a:ext cx="1854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B3LYP/def2-TZVP</a:t>
            </a:r>
            <a:endParaRPr lang="en-US" sz="1600" dirty="0"/>
          </a:p>
        </p:txBody>
      </p:sp>
      <p:sp>
        <p:nvSpPr>
          <p:cNvPr id="23" name="Rechteck 22"/>
          <p:cNvSpPr/>
          <p:nvPr/>
        </p:nvSpPr>
        <p:spPr>
          <a:xfrm>
            <a:off x="5128478" y="5291916"/>
            <a:ext cx="1878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B3LYP/def2-SV(P</a:t>
            </a:r>
            <a:r>
              <a:rPr lang="en-US" sz="1600" dirty="0"/>
              <a:t>)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46" y="830497"/>
            <a:ext cx="3238641" cy="2958543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983622" y="1928168"/>
            <a:ext cx="119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experiment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148064" y="4224934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 CPUs</a:t>
            </a:r>
            <a:r>
              <a:rPr lang="de-DE" sz="1600" dirty="0"/>
              <a:t>: </a:t>
            </a:r>
            <a:r>
              <a:rPr lang="de-DE" sz="1600" dirty="0">
                <a:latin typeface="Courant" panose="02000509030000020004" pitchFamily="49" charset="0"/>
              </a:rPr>
              <a:t>mpshift</a:t>
            </a:r>
            <a:r>
              <a:rPr lang="de-DE" sz="1600" dirty="0"/>
              <a:t>: 2.5 h </a:t>
            </a:r>
            <a:br>
              <a:rPr lang="de-DE" sz="1600" dirty="0"/>
            </a:br>
            <a:r>
              <a:rPr lang="de-DE" sz="1600" dirty="0"/>
              <a:t>              </a:t>
            </a:r>
            <a:r>
              <a:rPr lang="de-DE" sz="1600" dirty="0">
                <a:latin typeface="Courant" panose="02000509030000020004" pitchFamily="49" charset="0"/>
              </a:rPr>
              <a:t>aoforce</a:t>
            </a:r>
            <a:r>
              <a:rPr lang="de-DE" sz="1600" dirty="0"/>
              <a:t>: 89.5 h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148064" y="5590981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 CPUs</a:t>
            </a:r>
            <a:r>
              <a:rPr lang="de-DE" sz="1600" dirty="0"/>
              <a:t>: </a:t>
            </a:r>
            <a:r>
              <a:rPr lang="de-DE" sz="1600" dirty="0">
                <a:latin typeface="Courant" panose="02000509030000020004" pitchFamily="49" charset="0"/>
              </a:rPr>
              <a:t>mpshift</a:t>
            </a:r>
            <a:r>
              <a:rPr lang="de-DE" sz="1600" dirty="0"/>
              <a:t>: 0.1 h </a:t>
            </a:r>
            <a:br>
              <a:rPr lang="de-DE" sz="1600" dirty="0"/>
            </a:br>
            <a:r>
              <a:rPr lang="de-DE" sz="1600" dirty="0"/>
              <a:t>              </a:t>
            </a:r>
            <a:r>
              <a:rPr lang="de-DE" sz="1600" dirty="0">
                <a:latin typeface="Courant" panose="02000509030000020004" pitchFamily="49" charset="0"/>
              </a:rPr>
              <a:t>aoforce</a:t>
            </a:r>
            <a:r>
              <a:rPr lang="de-DE" sz="1600" dirty="0"/>
              <a:t>: 5.5 h</a:t>
            </a:r>
          </a:p>
        </p:txBody>
      </p:sp>
    </p:spTree>
    <p:extLst>
      <p:ext uri="{BB962C8B-B14F-4D97-AF65-F5344CB8AC3E}">
        <p14:creationId xmlns:p14="http://schemas.microsoft.com/office/powerpoint/2010/main" val="40040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1786905"/>
            <a:ext cx="6911975" cy="994023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600" dirty="0"/>
              <a:t>VCD and chemical shieldings with effective core </a:t>
            </a:r>
            <a:r>
              <a:rPr lang="en-US" sz="3600" dirty="0" smtClean="0"/>
              <a:t>potentials (PB1)</a:t>
            </a:r>
            <a:endParaRPr lang="de-DE" altLang="de-DE" sz="36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723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340768"/>
            <a:ext cx="8572376" cy="489426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1600" dirty="0"/>
              <a:t>Heavy elements: relativistic effects also affect the valence shell and hence the chemical </a:t>
            </a:r>
            <a:r>
              <a:rPr lang="en-US" sz="1600" dirty="0" err="1"/>
              <a:t>shieldings</a:t>
            </a:r>
            <a:r>
              <a:rPr lang="en-US" sz="1600" dirty="0"/>
              <a:t> at the neighboring atoms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Those effects can be treated by the use of Effective Core Potentials (ECPs)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ECP</a:t>
            </a:r>
            <a:r>
              <a:rPr lang="en-US" sz="1600" i="1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Also for them gauge invariance has to be ensured </a:t>
            </a:r>
            <a:br>
              <a:rPr lang="en-US" sz="1600" dirty="0"/>
            </a:br>
            <a:r>
              <a:rPr lang="en-US" sz="1600" dirty="0"/>
              <a:t>     Gauge Including Atomic Orbitals (GIAOs):                                                                           </a:t>
            </a:r>
          </a:p>
          <a:p>
            <a:pPr>
              <a:lnSpc>
                <a:spcPct val="150000"/>
              </a:lnSpc>
            </a:pPr>
            <a:endParaRPr lang="de-DE" sz="1600" dirty="0"/>
          </a:p>
          <a:p>
            <a:pPr>
              <a:lnSpc>
                <a:spcPct val="150000"/>
              </a:lnSpc>
            </a:pPr>
            <a:endParaRPr lang="de-DE" sz="1600" dirty="0"/>
          </a:p>
          <a:p>
            <a:pPr>
              <a:lnSpc>
                <a:spcPct val="150000"/>
              </a:lnSpc>
            </a:pPr>
            <a:r>
              <a:rPr lang="de-DE" sz="1600" dirty="0"/>
              <a:t>ECP-GIAO-</a:t>
            </a:r>
            <a:r>
              <a:rPr lang="de-DE" sz="1600" dirty="0" err="1"/>
              <a:t>formalism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van </a:t>
            </a:r>
            <a:r>
              <a:rPr lang="de-DE" sz="1600" dirty="0" err="1"/>
              <a:t>Wüllen</a:t>
            </a:r>
            <a:r>
              <a:rPr lang="de-DE" sz="1600" dirty="0"/>
              <a:t> </a:t>
            </a:r>
            <a:r>
              <a:rPr lang="de-DE" sz="1600" dirty="0" err="1"/>
              <a:t>finally</a:t>
            </a:r>
            <a:r>
              <a:rPr lang="de-DE" sz="1600" dirty="0"/>
              <a:t> </a:t>
            </a:r>
            <a:r>
              <a:rPr lang="de-DE" sz="1600" dirty="0" err="1"/>
              <a:t>results</a:t>
            </a:r>
            <a:r>
              <a:rPr lang="de-DE" sz="1600" dirty="0"/>
              <a:t> in: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/>
          </p:nvPr>
        </p:nvGraphicFramePr>
        <p:xfrm>
          <a:off x="1907704" y="3790812"/>
          <a:ext cx="5099923" cy="430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9" name="Formel" r:id="rId3" imgW="3009600" imgH="253800" progId="Equation.3">
                  <p:embed/>
                </p:oleObj>
              </mc:Choice>
              <mc:Fallback>
                <p:oleObj name="Formel" r:id="rId3" imgW="3009600" imgH="253800" progId="Equation.3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790812"/>
                        <a:ext cx="5099923" cy="430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z="1100" dirty="0"/>
              <a:t>van </a:t>
            </a:r>
            <a:r>
              <a:rPr lang="en-GB" sz="1100" dirty="0" err="1"/>
              <a:t>Wüllen</a:t>
            </a:r>
            <a:r>
              <a:rPr lang="en-GB" sz="1100" dirty="0"/>
              <a:t>, C., </a:t>
            </a:r>
            <a:r>
              <a:rPr lang="en-GB" sz="1100" i="1" dirty="0"/>
              <a:t>J. Chem. Phys., </a:t>
            </a:r>
            <a:r>
              <a:rPr lang="en-GB" sz="1100" b="1" dirty="0"/>
              <a:t>2012</a:t>
            </a:r>
            <a:r>
              <a:rPr lang="en-GB" sz="1100" dirty="0"/>
              <a:t>,</a:t>
            </a:r>
            <a:r>
              <a:rPr lang="en-GB" sz="1100" b="1" dirty="0"/>
              <a:t> </a:t>
            </a:r>
            <a:r>
              <a:rPr lang="en-GB" sz="1100" i="1" dirty="0"/>
              <a:t>136, </a:t>
            </a:r>
            <a:r>
              <a:rPr lang="en-GB" sz="1100" dirty="0"/>
              <a:t>114110</a:t>
            </a:r>
            <a:endParaRPr lang="de-DE" alt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357939" cy="561975"/>
          </a:xfrm>
        </p:spPr>
        <p:txBody>
          <a:bodyPr/>
          <a:lstStyle/>
          <a:p>
            <a:r>
              <a:rPr lang="en-US" dirty="0"/>
              <a:t>Effective core potentials </a:t>
            </a: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/>
          </p:nvPr>
        </p:nvGraphicFramePr>
        <p:xfrm>
          <a:off x="683568" y="3310385"/>
          <a:ext cx="292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0" name="Equation" r:id="rId5" imgW="291960" imgH="203040" progId="Equation.DSMT4">
                  <p:embed/>
                </p:oleObj>
              </mc:Choice>
              <mc:Fallback>
                <p:oleObj name="Equation" r:id="rId5" imgW="291960" imgH="203040" progId="Equation.DSMT4">
                  <p:embed/>
                  <p:pic>
                    <p:nvPicPr>
                      <p:cNvPr id="7" name="Objek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568" y="3310385"/>
                        <a:ext cx="292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/>
          </p:nvPr>
        </p:nvGraphicFramePr>
        <p:xfrm>
          <a:off x="1763688" y="5297264"/>
          <a:ext cx="5283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1" name="Equation" r:id="rId7" imgW="5283000" imgH="507960" progId="Equation.DSMT4">
                  <p:embed/>
                </p:oleObj>
              </mc:Choice>
              <mc:Fallback>
                <p:oleObj name="Equation" r:id="rId7" imgW="5283000" imgH="507960" progId="Equation.DSMT4">
                  <p:embed/>
                  <p:pic>
                    <p:nvPicPr>
                      <p:cNvPr id="8" name="Objek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63688" y="5297264"/>
                        <a:ext cx="52832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07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2" y="1340768"/>
            <a:ext cx="8572376" cy="489426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1600" dirty="0"/>
              <a:t>Has been implemented in TURBOMOLE`s </a:t>
            </a:r>
            <a:br>
              <a:rPr lang="en-US" sz="1600" dirty="0"/>
            </a:br>
            <a:r>
              <a:rPr lang="en-US" sz="1600" dirty="0"/>
              <a:t>module </a:t>
            </a:r>
            <a:r>
              <a:rPr lang="en-US" sz="1600" dirty="0">
                <a:latin typeface="Courant" panose="02000509030000020004" pitchFamily="49" charset="0"/>
              </a:rPr>
              <a:t>mpshift</a:t>
            </a:r>
            <a:r>
              <a:rPr lang="en-US" sz="1600" dirty="0"/>
              <a:t> and tested e.g. at</a:t>
            </a:r>
            <a:br>
              <a:rPr lang="en-US" sz="1600" dirty="0"/>
            </a:br>
            <a:r>
              <a:rPr lang="en-US" sz="1600" dirty="0">
                <a:latin typeface="+mj-lt"/>
                <a:cs typeface="Times New Roman" panose="02020603050405020304" pitchFamily="18" charset="0"/>
              </a:rPr>
              <a:t>M(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ppy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)</a:t>
            </a:r>
            <a:r>
              <a:rPr lang="en-US" sz="1600" baseline="-25000" dirty="0">
                <a:latin typeface="+mj-lt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, M = </a:t>
            </a:r>
            <a:r>
              <a:rPr lang="en-US" sz="1600" dirty="0" err="1">
                <a:solidFill>
                  <a:srgbClr val="28823C"/>
                </a:solidFill>
                <a:latin typeface="+mj-lt"/>
                <a:cs typeface="Times New Roman" panose="02020603050405020304" pitchFamily="18" charset="0"/>
              </a:rPr>
              <a:t>Ir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Co</a:t>
            </a:r>
            <a:r>
              <a:rPr lang="en-US" sz="1600" dirty="0">
                <a:latin typeface="+mj-lt"/>
              </a:rPr>
              <a:t/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              </a:t>
            </a:r>
            <a:r>
              <a:rPr lang="en-US" sz="1600" dirty="0" err="1">
                <a:latin typeface="+mj-lt"/>
                <a:cs typeface="Times New Roman" panose="02020603050405020304" pitchFamily="18" charset="0"/>
              </a:rPr>
              <a:t>ppy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= 2-Phenylpyridine</a:t>
            </a:r>
          </a:p>
          <a:p>
            <a:pPr>
              <a:spcAft>
                <a:spcPts val="2400"/>
              </a:spcAft>
            </a:pPr>
            <a:endParaRPr lang="en-US" sz="1600" dirty="0"/>
          </a:p>
          <a:p>
            <a:pPr marL="0" indent="0">
              <a:spcAft>
                <a:spcPts val="2400"/>
              </a:spcAft>
              <a:buNone/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>
              <a:lnSpc>
                <a:spcPct val="150000"/>
              </a:lnSpc>
              <a:spcAft>
                <a:spcPts val="2400"/>
              </a:spcAft>
            </a:pPr>
            <a:endParaRPr lang="en-US" sz="1600" dirty="0"/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	 </a:t>
            </a:r>
            <a:r>
              <a:rPr lang="en-US" dirty="0"/>
              <a:t>	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 bwMode="auto">
          <a:xfrm>
            <a:off x="390524" y="334472"/>
            <a:ext cx="8357939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Shieldings</a:t>
            </a:r>
            <a:r>
              <a:rPr lang="en-US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ECPs</a:t>
            </a:r>
          </a:p>
        </p:txBody>
      </p:sp>
      <p:grpSp>
        <p:nvGrpSpPr>
          <p:cNvPr id="2" name="Group 240"/>
          <p:cNvGrpSpPr>
            <a:grpSpLocks noChangeAspect="1"/>
          </p:cNvGrpSpPr>
          <p:nvPr/>
        </p:nvGrpSpPr>
        <p:grpSpPr bwMode="auto">
          <a:xfrm>
            <a:off x="4427539" y="2595563"/>
            <a:ext cx="4902201" cy="3751262"/>
            <a:chOff x="2789" y="1635"/>
            <a:chExt cx="3088" cy="2363"/>
          </a:xfrm>
        </p:grpSpPr>
        <p:sp>
          <p:nvSpPr>
            <p:cNvPr id="5" name="AutoShape 239"/>
            <p:cNvSpPr>
              <a:spLocks noChangeAspect="1" noChangeArrowheads="1" noTextEdit="1"/>
            </p:cNvSpPr>
            <p:nvPr/>
          </p:nvSpPr>
          <p:spPr bwMode="auto">
            <a:xfrm>
              <a:off x="2789" y="1635"/>
              <a:ext cx="3088" cy="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441"/>
            <p:cNvGrpSpPr>
              <a:grpSpLocks/>
            </p:cNvGrpSpPr>
            <p:nvPr/>
          </p:nvGrpSpPr>
          <p:grpSpPr bwMode="auto">
            <a:xfrm>
              <a:off x="3123" y="1909"/>
              <a:ext cx="2326" cy="1888"/>
              <a:chOff x="3123" y="1909"/>
              <a:chExt cx="2326" cy="1888"/>
            </a:xfrm>
          </p:grpSpPr>
          <p:sp>
            <p:nvSpPr>
              <p:cNvPr id="94" name="Line 241"/>
              <p:cNvSpPr>
                <a:spLocks noChangeShapeType="1"/>
              </p:cNvSpPr>
              <p:nvPr/>
            </p:nvSpPr>
            <p:spPr bwMode="auto">
              <a:xfrm>
                <a:off x="3341" y="3604"/>
                <a:ext cx="2108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242"/>
              <p:cNvSpPr>
                <a:spLocks noChangeShapeType="1"/>
              </p:cNvSpPr>
              <p:nvPr/>
            </p:nvSpPr>
            <p:spPr bwMode="auto">
              <a:xfrm>
                <a:off x="3712" y="3604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243"/>
              <p:cNvSpPr>
                <a:spLocks noChangeShapeType="1"/>
              </p:cNvSpPr>
              <p:nvPr/>
            </p:nvSpPr>
            <p:spPr bwMode="auto">
              <a:xfrm>
                <a:off x="4103" y="3604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244"/>
              <p:cNvSpPr>
                <a:spLocks noChangeShapeType="1"/>
              </p:cNvSpPr>
              <p:nvPr/>
            </p:nvSpPr>
            <p:spPr bwMode="auto">
              <a:xfrm>
                <a:off x="4492" y="3604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245"/>
              <p:cNvSpPr>
                <a:spLocks noChangeShapeType="1"/>
              </p:cNvSpPr>
              <p:nvPr/>
            </p:nvSpPr>
            <p:spPr bwMode="auto">
              <a:xfrm>
                <a:off x="4883" y="3604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Line 246"/>
              <p:cNvSpPr>
                <a:spLocks noChangeShapeType="1"/>
              </p:cNvSpPr>
              <p:nvPr/>
            </p:nvSpPr>
            <p:spPr bwMode="auto">
              <a:xfrm>
                <a:off x="5273" y="3604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Line 247"/>
              <p:cNvSpPr>
                <a:spLocks noChangeShapeType="1"/>
              </p:cNvSpPr>
              <p:nvPr/>
            </p:nvSpPr>
            <p:spPr bwMode="auto">
              <a:xfrm>
                <a:off x="3517" y="3604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248"/>
              <p:cNvSpPr>
                <a:spLocks noChangeShapeType="1"/>
              </p:cNvSpPr>
              <p:nvPr/>
            </p:nvSpPr>
            <p:spPr bwMode="auto">
              <a:xfrm>
                <a:off x="3907" y="3604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249"/>
              <p:cNvSpPr>
                <a:spLocks noChangeShapeType="1"/>
              </p:cNvSpPr>
              <p:nvPr/>
            </p:nvSpPr>
            <p:spPr bwMode="auto">
              <a:xfrm>
                <a:off x="4297" y="3604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250"/>
              <p:cNvSpPr>
                <a:spLocks noChangeShapeType="1"/>
              </p:cNvSpPr>
              <p:nvPr/>
            </p:nvSpPr>
            <p:spPr bwMode="auto">
              <a:xfrm>
                <a:off x="4687" y="3604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251"/>
              <p:cNvSpPr>
                <a:spLocks noChangeShapeType="1"/>
              </p:cNvSpPr>
              <p:nvPr/>
            </p:nvSpPr>
            <p:spPr bwMode="auto">
              <a:xfrm>
                <a:off x="5078" y="3604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252"/>
              <p:cNvSpPr>
                <a:spLocks noChangeShapeType="1"/>
              </p:cNvSpPr>
              <p:nvPr/>
            </p:nvSpPr>
            <p:spPr bwMode="auto">
              <a:xfrm flipV="1">
                <a:off x="3341" y="1909"/>
                <a:ext cx="0" cy="169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253"/>
              <p:cNvSpPr>
                <a:spLocks noChangeShapeType="1"/>
              </p:cNvSpPr>
              <p:nvPr/>
            </p:nvSpPr>
            <p:spPr bwMode="auto">
              <a:xfrm flipH="1">
                <a:off x="3325" y="3306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254"/>
              <p:cNvSpPr>
                <a:spLocks noChangeShapeType="1"/>
              </p:cNvSpPr>
              <p:nvPr/>
            </p:nvSpPr>
            <p:spPr bwMode="auto">
              <a:xfrm flipH="1">
                <a:off x="3325" y="2992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255"/>
              <p:cNvSpPr>
                <a:spLocks noChangeShapeType="1"/>
              </p:cNvSpPr>
              <p:nvPr/>
            </p:nvSpPr>
            <p:spPr bwMode="auto">
              <a:xfrm flipH="1">
                <a:off x="3325" y="2678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256"/>
              <p:cNvSpPr>
                <a:spLocks noChangeShapeType="1"/>
              </p:cNvSpPr>
              <p:nvPr/>
            </p:nvSpPr>
            <p:spPr bwMode="auto">
              <a:xfrm flipH="1">
                <a:off x="3325" y="2363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257"/>
              <p:cNvSpPr>
                <a:spLocks noChangeShapeType="1"/>
              </p:cNvSpPr>
              <p:nvPr/>
            </p:nvSpPr>
            <p:spPr bwMode="auto">
              <a:xfrm flipH="1">
                <a:off x="3325" y="2050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258"/>
              <p:cNvSpPr>
                <a:spLocks noChangeShapeType="1"/>
              </p:cNvSpPr>
              <p:nvPr/>
            </p:nvSpPr>
            <p:spPr bwMode="auto">
              <a:xfrm flipH="1">
                <a:off x="3308" y="3463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259"/>
              <p:cNvSpPr>
                <a:spLocks noChangeShapeType="1"/>
              </p:cNvSpPr>
              <p:nvPr/>
            </p:nvSpPr>
            <p:spPr bwMode="auto">
              <a:xfrm flipH="1">
                <a:off x="3308" y="3150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260"/>
              <p:cNvSpPr>
                <a:spLocks noChangeShapeType="1"/>
              </p:cNvSpPr>
              <p:nvPr/>
            </p:nvSpPr>
            <p:spPr bwMode="auto">
              <a:xfrm flipH="1">
                <a:off x="3308" y="2835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261"/>
              <p:cNvSpPr>
                <a:spLocks noChangeShapeType="1"/>
              </p:cNvSpPr>
              <p:nvPr/>
            </p:nvSpPr>
            <p:spPr bwMode="auto">
              <a:xfrm flipH="1">
                <a:off x="3308" y="2521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262"/>
              <p:cNvSpPr>
                <a:spLocks noChangeShapeType="1"/>
              </p:cNvSpPr>
              <p:nvPr/>
            </p:nvSpPr>
            <p:spPr bwMode="auto">
              <a:xfrm flipH="1">
                <a:off x="3308" y="2207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263"/>
              <p:cNvSpPr>
                <a:spLocks noChangeArrowheads="1"/>
              </p:cNvSpPr>
              <p:nvPr/>
            </p:nvSpPr>
            <p:spPr bwMode="auto">
              <a:xfrm>
                <a:off x="3436" y="3646"/>
                <a:ext cx="2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7" name="Rectangle 264"/>
              <p:cNvSpPr>
                <a:spLocks noChangeArrowheads="1"/>
              </p:cNvSpPr>
              <p:nvPr/>
            </p:nvSpPr>
            <p:spPr bwMode="auto">
              <a:xfrm>
                <a:off x="3876" y="3646"/>
                <a:ext cx="1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8" name="Rectangle 265"/>
              <p:cNvSpPr>
                <a:spLocks noChangeArrowheads="1"/>
              </p:cNvSpPr>
              <p:nvPr/>
            </p:nvSpPr>
            <p:spPr bwMode="auto">
              <a:xfrm>
                <a:off x="4235" y="3646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9" name="Rectangle 266"/>
              <p:cNvSpPr>
                <a:spLocks noChangeArrowheads="1"/>
              </p:cNvSpPr>
              <p:nvPr/>
            </p:nvSpPr>
            <p:spPr bwMode="auto">
              <a:xfrm>
                <a:off x="4625" y="3646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Rectangle 267"/>
              <p:cNvSpPr>
                <a:spLocks noChangeArrowheads="1"/>
              </p:cNvSpPr>
              <p:nvPr/>
            </p:nvSpPr>
            <p:spPr bwMode="auto">
              <a:xfrm>
                <a:off x="5016" y="3646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" name="Rectangle 268"/>
              <p:cNvSpPr>
                <a:spLocks noChangeArrowheads="1"/>
              </p:cNvSpPr>
              <p:nvPr/>
            </p:nvSpPr>
            <p:spPr bwMode="auto">
              <a:xfrm>
                <a:off x="3123" y="3396"/>
                <a:ext cx="2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Rectangle 269"/>
              <p:cNvSpPr>
                <a:spLocks noChangeArrowheads="1"/>
              </p:cNvSpPr>
              <p:nvPr/>
            </p:nvSpPr>
            <p:spPr bwMode="auto">
              <a:xfrm>
                <a:off x="3223" y="3082"/>
                <a:ext cx="1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Rectangle 270"/>
              <p:cNvSpPr>
                <a:spLocks noChangeArrowheads="1"/>
              </p:cNvSpPr>
              <p:nvPr/>
            </p:nvSpPr>
            <p:spPr bwMode="auto">
              <a:xfrm>
                <a:off x="3161" y="2767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Rectangle 271"/>
              <p:cNvSpPr>
                <a:spLocks noChangeArrowheads="1"/>
              </p:cNvSpPr>
              <p:nvPr/>
            </p:nvSpPr>
            <p:spPr bwMode="auto">
              <a:xfrm>
                <a:off x="3161" y="2453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5" name="Rectangle 272"/>
              <p:cNvSpPr>
                <a:spLocks noChangeArrowheads="1"/>
              </p:cNvSpPr>
              <p:nvPr/>
            </p:nvSpPr>
            <p:spPr bwMode="auto">
              <a:xfrm>
                <a:off x="3161" y="2140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6" name="Line 273"/>
              <p:cNvSpPr>
                <a:spLocks noChangeShapeType="1"/>
              </p:cNvSpPr>
              <p:nvPr/>
            </p:nvSpPr>
            <p:spPr bwMode="auto">
              <a:xfrm>
                <a:off x="3405" y="3515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274"/>
              <p:cNvSpPr>
                <a:spLocks noChangeShapeType="1"/>
              </p:cNvSpPr>
              <p:nvPr/>
            </p:nvSpPr>
            <p:spPr bwMode="auto">
              <a:xfrm flipH="1">
                <a:off x="3405" y="3515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275"/>
              <p:cNvSpPr>
                <a:spLocks noChangeShapeType="1"/>
              </p:cNvSpPr>
              <p:nvPr/>
            </p:nvSpPr>
            <p:spPr bwMode="auto">
              <a:xfrm>
                <a:off x="3427" y="351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276"/>
              <p:cNvSpPr>
                <a:spLocks noChangeShapeType="1"/>
              </p:cNvSpPr>
              <p:nvPr/>
            </p:nvSpPr>
            <p:spPr bwMode="auto">
              <a:xfrm>
                <a:off x="3405" y="3536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277"/>
              <p:cNvSpPr>
                <a:spLocks noChangeShapeType="1"/>
              </p:cNvSpPr>
              <p:nvPr/>
            </p:nvSpPr>
            <p:spPr bwMode="auto">
              <a:xfrm>
                <a:off x="4759" y="242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278"/>
              <p:cNvSpPr>
                <a:spLocks noChangeShapeType="1"/>
              </p:cNvSpPr>
              <p:nvPr/>
            </p:nvSpPr>
            <p:spPr bwMode="auto">
              <a:xfrm flipH="1">
                <a:off x="4759" y="242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279"/>
              <p:cNvSpPr>
                <a:spLocks noChangeShapeType="1"/>
              </p:cNvSpPr>
              <p:nvPr/>
            </p:nvSpPr>
            <p:spPr bwMode="auto">
              <a:xfrm>
                <a:off x="4780" y="242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Line 280"/>
              <p:cNvSpPr>
                <a:spLocks noChangeShapeType="1"/>
              </p:cNvSpPr>
              <p:nvPr/>
            </p:nvSpPr>
            <p:spPr bwMode="auto">
              <a:xfrm>
                <a:off x="4759" y="244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Line 281"/>
              <p:cNvSpPr>
                <a:spLocks noChangeShapeType="1"/>
              </p:cNvSpPr>
              <p:nvPr/>
            </p:nvSpPr>
            <p:spPr bwMode="auto">
              <a:xfrm>
                <a:off x="5285" y="20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Line 282"/>
              <p:cNvSpPr>
                <a:spLocks noChangeShapeType="1"/>
              </p:cNvSpPr>
              <p:nvPr/>
            </p:nvSpPr>
            <p:spPr bwMode="auto">
              <a:xfrm flipH="1">
                <a:off x="5285" y="20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Line 283"/>
              <p:cNvSpPr>
                <a:spLocks noChangeShapeType="1"/>
              </p:cNvSpPr>
              <p:nvPr/>
            </p:nvSpPr>
            <p:spPr bwMode="auto">
              <a:xfrm>
                <a:off x="5306" y="200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Line 284"/>
              <p:cNvSpPr>
                <a:spLocks noChangeShapeType="1"/>
              </p:cNvSpPr>
              <p:nvPr/>
            </p:nvSpPr>
            <p:spPr bwMode="auto">
              <a:xfrm>
                <a:off x="5285" y="202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Line 285"/>
              <p:cNvSpPr>
                <a:spLocks noChangeShapeType="1"/>
              </p:cNvSpPr>
              <p:nvPr/>
            </p:nvSpPr>
            <p:spPr bwMode="auto">
              <a:xfrm>
                <a:off x="5035" y="22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286"/>
              <p:cNvSpPr>
                <a:spLocks noChangeShapeType="1"/>
              </p:cNvSpPr>
              <p:nvPr/>
            </p:nvSpPr>
            <p:spPr bwMode="auto">
              <a:xfrm flipH="1">
                <a:off x="5035" y="22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287"/>
              <p:cNvSpPr>
                <a:spLocks noChangeShapeType="1"/>
              </p:cNvSpPr>
              <p:nvPr/>
            </p:nvSpPr>
            <p:spPr bwMode="auto">
              <a:xfrm>
                <a:off x="5056" y="220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288"/>
              <p:cNvSpPr>
                <a:spLocks noChangeShapeType="1"/>
              </p:cNvSpPr>
              <p:nvPr/>
            </p:nvSpPr>
            <p:spPr bwMode="auto">
              <a:xfrm>
                <a:off x="5035" y="222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289"/>
              <p:cNvSpPr>
                <a:spLocks noChangeShapeType="1"/>
              </p:cNvSpPr>
              <p:nvPr/>
            </p:nvSpPr>
            <p:spPr bwMode="auto">
              <a:xfrm>
                <a:off x="5323" y="197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290"/>
              <p:cNvSpPr>
                <a:spLocks noChangeShapeType="1"/>
              </p:cNvSpPr>
              <p:nvPr/>
            </p:nvSpPr>
            <p:spPr bwMode="auto">
              <a:xfrm flipH="1">
                <a:off x="5323" y="197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291"/>
              <p:cNvSpPr>
                <a:spLocks noChangeShapeType="1"/>
              </p:cNvSpPr>
              <p:nvPr/>
            </p:nvSpPr>
            <p:spPr bwMode="auto">
              <a:xfrm>
                <a:off x="5344" y="1972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Line 292"/>
              <p:cNvSpPr>
                <a:spLocks noChangeShapeType="1"/>
              </p:cNvSpPr>
              <p:nvPr/>
            </p:nvSpPr>
            <p:spPr bwMode="auto">
              <a:xfrm>
                <a:off x="5323" y="199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Line 293"/>
              <p:cNvSpPr>
                <a:spLocks noChangeShapeType="1"/>
              </p:cNvSpPr>
              <p:nvPr/>
            </p:nvSpPr>
            <p:spPr bwMode="auto">
              <a:xfrm>
                <a:off x="4456" y="26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Line 294"/>
              <p:cNvSpPr>
                <a:spLocks noChangeShapeType="1"/>
              </p:cNvSpPr>
              <p:nvPr/>
            </p:nvSpPr>
            <p:spPr bwMode="auto">
              <a:xfrm flipH="1">
                <a:off x="4456" y="26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295"/>
              <p:cNvSpPr>
                <a:spLocks noChangeShapeType="1"/>
              </p:cNvSpPr>
              <p:nvPr/>
            </p:nvSpPr>
            <p:spPr bwMode="auto">
              <a:xfrm>
                <a:off x="4477" y="267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296"/>
              <p:cNvSpPr>
                <a:spLocks noChangeShapeType="1"/>
              </p:cNvSpPr>
              <p:nvPr/>
            </p:nvSpPr>
            <p:spPr bwMode="auto">
              <a:xfrm>
                <a:off x="4456" y="269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297"/>
              <p:cNvSpPr>
                <a:spLocks noChangeShapeType="1"/>
              </p:cNvSpPr>
              <p:nvPr/>
            </p:nvSpPr>
            <p:spPr bwMode="auto">
              <a:xfrm>
                <a:off x="4853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298"/>
              <p:cNvSpPr>
                <a:spLocks noChangeShapeType="1"/>
              </p:cNvSpPr>
              <p:nvPr/>
            </p:nvSpPr>
            <p:spPr bwMode="auto">
              <a:xfrm flipH="1">
                <a:off x="4853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299"/>
              <p:cNvSpPr>
                <a:spLocks noChangeShapeType="1"/>
              </p:cNvSpPr>
              <p:nvPr/>
            </p:nvSpPr>
            <p:spPr bwMode="auto">
              <a:xfrm>
                <a:off x="4875" y="23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300"/>
              <p:cNvSpPr>
                <a:spLocks noChangeShapeType="1"/>
              </p:cNvSpPr>
              <p:nvPr/>
            </p:nvSpPr>
            <p:spPr bwMode="auto">
              <a:xfrm>
                <a:off x="4853" y="23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Line 301"/>
              <p:cNvSpPr>
                <a:spLocks noChangeShapeType="1"/>
              </p:cNvSpPr>
              <p:nvPr/>
            </p:nvSpPr>
            <p:spPr bwMode="auto">
              <a:xfrm>
                <a:off x="5202" y="2069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Line 302"/>
              <p:cNvSpPr>
                <a:spLocks noChangeShapeType="1"/>
              </p:cNvSpPr>
              <p:nvPr/>
            </p:nvSpPr>
            <p:spPr bwMode="auto">
              <a:xfrm flipH="1">
                <a:off x="5202" y="2069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Line 303"/>
              <p:cNvSpPr>
                <a:spLocks noChangeShapeType="1"/>
              </p:cNvSpPr>
              <p:nvPr/>
            </p:nvSpPr>
            <p:spPr bwMode="auto">
              <a:xfrm>
                <a:off x="5223" y="2069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Line 304"/>
              <p:cNvSpPr>
                <a:spLocks noChangeShapeType="1"/>
              </p:cNvSpPr>
              <p:nvPr/>
            </p:nvSpPr>
            <p:spPr bwMode="auto">
              <a:xfrm>
                <a:off x="5202" y="2090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305"/>
              <p:cNvSpPr>
                <a:spLocks noChangeShapeType="1"/>
              </p:cNvSpPr>
              <p:nvPr/>
            </p:nvSpPr>
            <p:spPr bwMode="auto">
              <a:xfrm>
                <a:off x="3565" y="338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306"/>
              <p:cNvSpPr>
                <a:spLocks noChangeShapeType="1"/>
              </p:cNvSpPr>
              <p:nvPr/>
            </p:nvSpPr>
            <p:spPr bwMode="auto">
              <a:xfrm flipH="1">
                <a:off x="3565" y="338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307"/>
              <p:cNvSpPr>
                <a:spLocks noChangeShapeType="1"/>
              </p:cNvSpPr>
              <p:nvPr/>
            </p:nvSpPr>
            <p:spPr bwMode="auto">
              <a:xfrm>
                <a:off x="3586" y="3387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308"/>
              <p:cNvSpPr>
                <a:spLocks noChangeShapeType="1"/>
              </p:cNvSpPr>
              <p:nvPr/>
            </p:nvSpPr>
            <p:spPr bwMode="auto">
              <a:xfrm>
                <a:off x="3565" y="340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309"/>
              <p:cNvSpPr>
                <a:spLocks noChangeShapeType="1"/>
              </p:cNvSpPr>
              <p:nvPr/>
            </p:nvSpPr>
            <p:spPr bwMode="auto">
              <a:xfrm>
                <a:off x="5256" y="2026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Line 310"/>
              <p:cNvSpPr>
                <a:spLocks noChangeShapeType="1"/>
              </p:cNvSpPr>
              <p:nvPr/>
            </p:nvSpPr>
            <p:spPr bwMode="auto">
              <a:xfrm flipH="1">
                <a:off x="5256" y="2026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Line 311"/>
              <p:cNvSpPr>
                <a:spLocks noChangeShapeType="1"/>
              </p:cNvSpPr>
              <p:nvPr/>
            </p:nvSpPr>
            <p:spPr bwMode="auto">
              <a:xfrm>
                <a:off x="5277" y="202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Line 312"/>
              <p:cNvSpPr>
                <a:spLocks noChangeShapeType="1"/>
              </p:cNvSpPr>
              <p:nvPr/>
            </p:nvSpPr>
            <p:spPr bwMode="auto">
              <a:xfrm>
                <a:off x="5256" y="2047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Line 313"/>
              <p:cNvSpPr>
                <a:spLocks noChangeShapeType="1"/>
              </p:cNvSpPr>
              <p:nvPr/>
            </p:nvSpPr>
            <p:spPr bwMode="auto">
              <a:xfrm>
                <a:off x="4914" y="230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Line 314"/>
              <p:cNvSpPr>
                <a:spLocks noChangeShapeType="1"/>
              </p:cNvSpPr>
              <p:nvPr/>
            </p:nvSpPr>
            <p:spPr bwMode="auto">
              <a:xfrm flipH="1">
                <a:off x="4914" y="230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Line 315"/>
              <p:cNvSpPr>
                <a:spLocks noChangeShapeType="1"/>
              </p:cNvSpPr>
              <p:nvPr/>
            </p:nvSpPr>
            <p:spPr bwMode="auto">
              <a:xfrm>
                <a:off x="4935" y="230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Line 316"/>
              <p:cNvSpPr>
                <a:spLocks noChangeShapeType="1"/>
              </p:cNvSpPr>
              <p:nvPr/>
            </p:nvSpPr>
            <p:spPr bwMode="auto">
              <a:xfrm>
                <a:off x="4914" y="232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317"/>
              <p:cNvSpPr>
                <a:spLocks noChangeShapeType="1"/>
              </p:cNvSpPr>
              <p:nvPr/>
            </p:nvSpPr>
            <p:spPr bwMode="auto">
              <a:xfrm>
                <a:off x="5101" y="2149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Line 318"/>
              <p:cNvSpPr>
                <a:spLocks noChangeShapeType="1"/>
              </p:cNvSpPr>
              <p:nvPr/>
            </p:nvSpPr>
            <p:spPr bwMode="auto">
              <a:xfrm flipH="1">
                <a:off x="5101" y="2149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Line 319"/>
              <p:cNvSpPr>
                <a:spLocks noChangeShapeType="1"/>
              </p:cNvSpPr>
              <p:nvPr/>
            </p:nvSpPr>
            <p:spPr bwMode="auto">
              <a:xfrm>
                <a:off x="5122" y="2149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Line 320"/>
              <p:cNvSpPr>
                <a:spLocks noChangeShapeType="1"/>
              </p:cNvSpPr>
              <p:nvPr/>
            </p:nvSpPr>
            <p:spPr bwMode="auto">
              <a:xfrm>
                <a:off x="5101" y="217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321"/>
              <p:cNvSpPr>
                <a:spLocks noChangeShapeType="1"/>
              </p:cNvSpPr>
              <p:nvPr/>
            </p:nvSpPr>
            <p:spPr bwMode="auto">
              <a:xfrm>
                <a:off x="4853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322"/>
              <p:cNvSpPr>
                <a:spLocks noChangeShapeType="1"/>
              </p:cNvSpPr>
              <p:nvPr/>
            </p:nvSpPr>
            <p:spPr bwMode="auto">
              <a:xfrm flipH="1">
                <a:off x="4853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Line 323"/>
              <p:cNvSpPr>
                <a:spLocks noChangeShapeType="1"/>
              </p:cNvSpPr>
              <p:nvPr/>
            </p:nvSpPr>
            <p:spPr bwMode="auto">
              <a:xfrm>
                <a:off x="4875" y="23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Line 324"/>
              <p:cNvSpPr>
                <a:spLocks noChangeShapeType="1"/>
              </p:cNvSpPr>
              <p:nvPr/>
            </p:nvSpPr>
            <p:spPr bwMode="auto">
              <a:xfrm>
                <a:off x="4853" y="23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Line 325"/>
              <p:cNvSpPr>
                <a:spLocks noChangeShapeType="1"/>
              </p:cNvSpPr>
              <p:nvPr/>
            </p:nvSpPr>
            <p:spPr bwMode="auto">
              <a:xfrm>
                <a:off x="4914" y="230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Line 326"/>
              <p:cNvSpPr>
                <a:spLocks noChangeShapeType="1"/>
              </p:cNvSpPr>
              <p:nvPr/>
            </p:nvSpPr>
            <p:spPr bwMode="auto">
              <a:xfrm flipH="1">
                <a:off x="4914" y="230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Line 327"/>
              <p:cNvSpPr>
                <a:spLocks noChangeShapeType="1"/>
              </p:cNvSpPr>
              <p:nvPr/>
            </p:nvSpPr>
            <p:spPr bwMode="auto">
              <a:xfrm>
                <a:off x="4935" y="230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328"/>
              <p:cNvSpPr>
                <a:spLocks noChangeShapeType="1"/>
              </p:cNvSpPr>
              <p:nvPr/>
            </p:nvSpPr>
            <p:spPr bwMode="auto">
              <a:xfrm>
                <a:off x="4914" y="232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Line 329"/>
              <p:cNvSpPr>
                <a:spLocks noChangeShapeType="1"/>
              </p:cNvSpPr>
              <p:nvPr/>
            </p:nvSpPr>
            <p:spPr bwMode="auto">
              <a:xfrm>
                <a:off x="5101" y="2150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330"/>
              <p:cNvSpPr>
                <a:spLocks noChangeShapeType="1"/>
              </p:cNvSpPr>
              <p:nvPr/>
            </p:nvSpPr>
            <p:spPr bwMode="auto">
              <a:xfrm flipH="1">
                <a:off x="5101" y="2150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331"/>
              <p:cNvSpPr>
                <a:spLocks noChangeShapeType="1"/>
              </p:cNvSpPr>
              <p:nvPr/>
            </p:nvSpPr>
            <p:spPr bwMode="auto">
              <a:xfrm>
                <a:off x="5122" y="2150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332"/>
              <p:cNvSpPr>
                <a:spLocks noChangeShapeType="1"/>
              </p:cNvSpPr>
              <p:nvPr/>
            </p:nvSpPr>
            <p:spPr bwMode="auto">
              <a:xfrm>
                <a:off x="5101" y="217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333"/>
              <p:cNvSpPr>
                <a:spLocks noChangeShapeType="1"/>
              </p:cNvSpPr>
              <p:nvPr/>
            </p:nvSpPr>
            <p:spPr bwMode="auto">
              <a:xfrm>
                <a:off x="5256" y="202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334"/>
              <p:cNvSpPr>
                <a:spLocks noChangeShapeType="1"/>
              </p:cNvSpPr>
              <p:nvPr/>
            </p:nvSpPr>
            <p:spPr bwMode="auto">
              <a:xfrm flipH="1">
                <a:off x="5256" y="202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Line 335"/>
              <p:cNvSpPr>
                <a:spLocks noChangeShapeType="1"/>
              </p:cNvSpPr>
              <p:nvPr/>
            </p:nvSpPr>
            <p:spPr bwMode="auto">
              <a:xfrm>
                <a:off x="5277" y="202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Line 336"/>
              <p:cNvSpPr>
                <a:spLocks noChangeShapeType="1"/>
              </p:cNvSpPr>
              <p:nvPr/>
            </p:nvSpPr>
            <p:spPr bwMode="auto">
              <a:xfrm>
                <a:off x="5256" y="2046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337"/>
              <p:cNvSpPr>
                <a:spLocks noChangeShapeType="1"/>
              </p:cNvSpPr>
              <p:nvPr/>
            </p:nvSpPr>
            <p:spPr bwMode="auto">
              <a:xfrm>
                <a:off x="5202" y="2069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338"/>
              <p:cNvSpPr>
                <a:spLocks noChangeShapeType="1"/>
              </p:cNvSpPr>
              <p:nvPr/>
            </p:nvSpPr>
            <p:spPr bwMode="auto">
              <a:xfrm flipH="1">
                <a:off x="5202" y="2069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Line 339"/>
              <p:cNvSpPr>
                <a:spLocks noChangeShapeType="1"/>
              </p:cNvSpPr>
              <p:nvPr/>
            </p:nvSpPr>
            <p:spPr bwMode="auto">
              <a:xfrm>
                <a:off x="5223" y="2069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Line 340"/>
              <p:cNvSpPr>
                <a:spLocks noChangeShapeType="1"/>
              </p:cNvSpPr>
              <p:nvPr/>
            </p:nvSpPr>
            <p:spPr bwMode="auto">
              <a:xfrm>
                <a:off x="5202" y="2090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Line 341"/>
              <p:cNvSpPr>
                <a:spLocks noChangeShapeType="1"/>
              </p:cNvSpPr>
              <p:nvPr/>
            </p:nvSpPr>
            <p:spPr bwMode="auto">
              <a:xfrm>
                <a:off x="4456" y="26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Line 342"/>
              <p:cNvSpPr>
                <a:spLocks noChangeShapeType="1"/>
              </p:cNvSpPr>
              <p:nvPr/>
            </p:nvSpPr>
            <p:spPr bwMode="auto">
              <a:xfrm flipH="1">
                <a:off x="4456" y="26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Line 343"/>
              <p:cNvSpPr>
                <a:spLocks noChangeShapeType="1"/>
              </p:cNvSpPr>
              <p:nvPr/>
            </p:nvSpPr>
            <p:spPr bwMode="auto">
              <a:xfrm>
                <a:off x="4477" y="267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Line 344"/>
              <p:cNvSpPr>
                <a:spLocks noChangeShapeType="1"/>
              </p:cNvSpPr>
              <p:nvPr/>
            </p:nvSpPr>
            <p:spPr bwMode="auto">
              <a:xfrm>
                <a:off x="4456" y="269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345"/>
              <p:cNvSpPr>
                <a:spLocks noChangeShapeType="1"/>
              </p:cNvSpPr>
              <p:nvPr/>
            </p:nvSpPr>
            <p:spPr bwMode="auto">
              <a:xfrm>
                <a:off x="4759" y="242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Line 346"/>
              <p:cNvSpPr>
                <a:spLocks noChangeShapeType="1"/>
              </p:cNvSpPr>
              <p:nvPr/>
            </p:nvSpPr>
            <p:spPr bwMode="auto">
              <a:xfrm flipH="1">
                <a:off x="4759" y="242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347"/>
              <p:cNvSpPr>
                <a:spLocks noChangeShapeType="1"/>
              </p:cNvSpPr>
              <p:nvPr/>
            </p:nvSpPr>
            <p:spPr bwMode="auto">
              <a:xfrm>
                <a:off x="4780" y="242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Line 348"/>
              <p:cNvSpPr>
                <a:spLocks noChangeShapeType="1"/>
              </p:cNvSpPr>
              <p:nvPr/>
            </p:nvSpPr>
            <p:spPr bwMode="auto">
              <a:xfrm>
                <a:off x="4759" y="244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349"/>
              <p:cNvSpPr>
                <a:spLocks noChangeShapeType="1"/>
              </p:cNvSpPr>
              <p:nvPr/>
            </p:nvSpPr>
            <p:spPr bwMode="auto">
              <a:xfrm>
                <a:off x="5323" y="197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350"/>
              <p:cNvSpPr>
                <a:spLocks noChangeShapeType="1"/>
              </p:cNvSpPr>
              <p:nvPr/>
            </p:nvSpPr>
            <p:spPr bwMode="auto">
              <a:xfrm flipH="1">
                <a:off x="5323" y="197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351"/>
              <p:cNvSpPr>
                <a:spLocks noChangeShapeType="1"/>
              </p:cNvSpPr>
              <p:nvPr/>
            </p:nvSpPr>
            <p:spPr bwMode="auto">
              <a:xfrm>
                <a:off x="5344" y="1972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352"/>
              <p:cNvSpPr>
                <a:spLocks noChangeShapeType="1"/>
              </p:cNvSpPr>
              <p:nvPr/>
            </p:nvSpPr>
            <p:spPr bwMode="auto">
              <a:xfrm>
                <a:off x="5323" y="199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353"/>
              <p:cNvSpPr>
                <a:spLocks noChangeShapeType="1"/>
              </p:cNvSpPr>
              <p:nvPr/>
            </p:nvSpPr>
            <p:spPr bwMode="auto">
              <a:xfrm>
                <a:off x="5035" y="22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354"/>
              <p:cNvSpPr>
                <a:spLocks noChangeShapeType="1"/>
              </p:cNvSpPr>
              <p:nvPr/>
            </p:nvSpPr>
            <p:spPr bwMode="auto">
              <a:xfrm flipH="1">
                <a:off x="5035" y="22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355"/>
              <p:cNvSpPr>
                <a:spLocks noChangeShapeType="1"/>
              </p:cNvSpPr>
              <p:nvPr/>
            </p:nvSpPr>
            <p:spPr bwMode="auto">
              <a:xfrm>
                <a:off x="5056" y="220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Line 356"/>
              <p:cNvSpPr>
                <a:spLocks noChangeShapeType="1"/>
              </p:cNvSpPr>
              <p:nvPr/>
            </p:nvSpPr>
            <p:spPr bwMode="auto">
              <a:xfrm>
                <a:off x="5035" y="222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Line 357"/>
              <p:cNvSpPr>
                <a:spLocks noChangeShapeType="1"/>
              </p:cNvSpPr>
              <p:nvPr/>
            </p:nvSpPr>
            <p:spPr bwMode="auto">
              <a:xfrm>
                <a:off x="5285" y="20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358"/>
              <p:cNvSpPr>
                <a:spLocks noChangeShapeType="1"/>
              </p:cNvSpPr>
              <p:nvPr/>
            </p:nvSpPr>
            <p:spPr bwMode="auto">
              <a:xfrm flipH="1">
                <a:off x="5285" y="200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359"/>
              <p:cNvSpPr>
                <a:spLocks noChangeShapeType="1"/>
              </p:cNvSpPr>
              <p:nvPr/>
            </p:nvSpPr>
            <p:spPr bwMode="auto">
              <a:xfrm>
                <a:off x="5306" y="200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Line 360"/>
              <p:cNvSpPr>
                <a:spLocks noChangeShapeType="1"/>
              </p:cNvSpPr>
              <p:nvPr/>
            </p:nvSpPr>
            <p:spPr bwMode="auto">
              <a:xfrm>
                <a:off x="5285" y="202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361"/>
              <p:cNvSpPr>
                <a:spLocks noChangeShapeType="1"/>
              </p:cNvSpPr>
              <p:nvPr/>
            </p:nvSpPr>
            <p:spPr bwMode="auto">
              <a:xfrm>
                <a:off x="4854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362"/>
              <p:cNvSpPr>
                <a:spLocks noChangeShapeType="1"/>
              </p:cNvSpPr>
              <p:nvPr/>
            </p:nvSpPr>
            <p:spPr bwMode="auto">
              <a:xfrm flipH="1">
                <a:off x="4854" y="23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Line 363"/>
              <p:cNvSpPr>
                <a:spLocks noChangeShapeType="1"/>
              </p:cNvSpPr>
              <p:nvPr/>
            </p:nvSpPr>
            <p:spPr bwMode="auto">
              <a:xfrm>
                <a:off x="4876" y="23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Line 364"/>
              <p:cNvSpPr>
                <a:spLocks noChangeShapeType="1"/>
              </p:cNvSpPr>
              <p:nvPr/>
            </p:nvSpPr>
            <p:spPr bwMode="auto">
              <a:xfrm>
                <a:off x="4854" y="23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Line 365"/>
              <p:cNvSpPr>
                <a:spLocks noChangeShapeType="1"/>
              </p:cNvSpPr>
              <p:nvPr/>
            </p:nvSpPr>
            <p:spPr bwMode="auto">
              <a:xfrm>
                <a:off x="5202" y="20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Line 366"/>
              <p:cNvSpPr>
                <a:spLocks noChangeShapeType="1"/>
              </p:cNvSpPr>
              <p:nvPr/>
            </p:nvSpPr>
            <p:spPr bwMode="auto">
              <a:xfrm flipH="1">
                <a:off x="5202" y="207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Line 367"/>
              <p:cNvSpPr>
                <a:spLocks noChangeShapeType="1"/>
              </p:cNvSpPr>
              <p:nvPr/>
            </p:nvSpPr>
            <p:spPr bwMode="auto">
              <a:xfrm>
                <a:off x="5223" y="207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368"/>
              <p:cNvSpPr>
                <a:spLocks noChangeShapeType="1"/>
              </p:cNvSpPr>
              <p:nvPr/>
            </p:nvSpPr>
            <p:spPr bwMode="auto">
              <a:xfrm>
                <a:off x="5202" y="209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Line 369"/>
              <p:cNvSpPr>
                <a:spLocks noChangeShapeType="1"/>
              </p:cNvSpPr>
              <p:nvPr/>
            </p:nvSpPr>
            <p:spPr bwMode="auto">
              <a:xfrm>
                <a:off x="5256" y="202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Line 370"/>
              <p:cNvSpPr>
                <a:spLocks noChangeShapeType="1"/>
              </p:cNvSpPr>
              <p:nvPr/>
            </p:nvSpPr>
            <p:spPr bwMode="auto">
              <a:xfrm flipH="1">
                <a:off x="5256" y="202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Line 371"/>
              <p:cNvSpPr>
                <a:spLocks noChangeShapeType="1"/>
              </p:cNvSpPr>
              <p:nvPr/>
            </p:nvSpPr>
            <p:spPr bwMode="auto">
              <a:xfrm>
                <a:off x="5277" y="202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Line 372"/>
              <p:cNvSpPr>
                <a:spLocks noChangeShapeType="1"/>
              </p:cNvSpPr>
              <p:nvPr/>
            </p:nvSpPr>
            <p:spPr bwMode="auto">
              <a:xfrm>
                <a:off x="5256" y="2046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Line 373"/>
              <p:cNvSpPr>
                <a:spLocks noChangeShapeType="1"/>
              </p:cNvSpPr>
              <p:nvPr/>
            </p:nvSpPr>
            <p:spPr bwMode="auto">
              <a:xfrm>
                <a:off x="5101" y="2150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Line 374"/>
              <p:cNvSpPr>
                <a:spLocks noChangeShapeType="1"/>
              </p:cNvSpPr>
              <p:nvPr/>
            </p:nvSpPr>
            <p:spPr bwMode="auto">
              <a:xfrm flipH="1">
                <a:off x="5101" y="2150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Line 375"/>
              <p:cNvSpPr>
                <a:spLocks noChangeShapeType="1"/>
              </p:cNvSpPr>
              <p:nvPr/>
            </p:nvSpPr>
            <p:spPr bwMode="auto">
              <a:xfrm>
                <a:off x="5122" y="2150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376"/>
              <p:cNvSpPr>
                <a:spLocks noChangeShapeType="1"/>
              </p:cNvSpPr>
              <p:nvPr/>
            </p:nvSpPr>
            <p:spPr bwMode="auto">
              <a:xfrm>
                <a:off x="5101" y="217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377"/>
              <p:cNvSpPr>
                <a:spLocks noChangeShapeType="1"/>
              </p:cNvSpPr>
              <p:nvPr/>
            </p:nvSpPr>
            <p:spPr bwMode="auto">
              <a:xfrm>
                <a:off x="4915" y="230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378"/>
              <p:cNvSpPr>
                <a:spLocks noChangeShapeType="1"/>
              </p:cNvSpPr>
              <p:nvPr/>
            </p:nvSpPr>
            <p:spPr bwMode="auto">
              <a:xfrm flipH="1">
                <a:off x="4915" y="230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379"/>
              <p:cNvSpPr>
                <a:spLocks noChangeShapeType="1"/>
              </p:cNvSpPr>
              <p:nvPr/>
            </p:nvSpPr>
            <p:spPr bwMode="auto">
              <a:xfrm>
                <a:off x="4936" y="230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380"/>
              <p:cNvSpPr>
                <a:spLocks noChangeShapeType="1"/>
              </p:cNvSpPr>
              <p:nvPr/>
            </p:nvSpPr>
            <p:spPr bwMode="auto">
              <a:xfrm>
                <a:off x="4915" y="232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Line 381"/>
              <p:cNvSpPr>
                <a:spLocks noChangeShapeType="1"/>
              </p:cNvSpPr>
              <p:nvPr/>
            </p:nvSpPr>
            <p:spPr bwMode="auto">
              <a:xfrm>
                <a:off x="4456" y="267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382"/>
              <p:cNvSpPr>
                <a:spLocks noChangeShapeType="1"/>
              </p:cNvSpPr>
              <p:nvPr/>
            </p:nvSpPr>
            <p:spPr bwMode="auto">
              <a:xfrm flipH="1">
                <a:off x="4456" y="267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383"/>
              <p:cNvSpPr>
                <a:spLocks noChangeShapeType="1"/>
              </p:cNvSpPr>
              <p:nvPr/>
            </p:nvSpPr>
            <p:spPr bwMode="auto">
              <a:xfrm>
                <a:off x="4477" y="267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384"/>
              <p:cNvSpPr>
                <a:spLocks noChangeShapeType="1"/>
              </p:cNvSpPr>
              <p:nvPr/>
            </p:nvSpPr>
            <p:spPr bwMode="auto">
              <a:xfrm>
                <a:off x="4456" y="269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385"/>
              <p:cNvSpPr>
                <a:spLocks noChangeShapeType="1"/>
              </p:cNvSpPr>
              <p:nvPr/>
            </p:nvSpPr>
            <p:spPr bwMode="auto">
              <a:xfrm>
                <a:off x="5323" y="197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386"/>
              <p:cNvSpPr>
                <a:spLocks noChangeShapeType="1"/>
              </p:cNvSpPr>
              <p:nvPr/>
            </p:nvSpPr>
            <p:spPr bwMode="auto">
              <a:xfrm flipH="1">
                <a:off x="5323" y="197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387"/>
              <p:cNvSpPr>
                <a:spLocks noChangeShapeType="1"/>
              </p:cNvSpPr>
              <p:nvPr/>
            </p:nvSpPr>
            <p:spPr bwMode="auto">
              <a:xfrm>
                <a:off x="5344" y="197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388"/>
              <p:cNvSpPr>
                <a:spLocks noChangeShapeType="1"/>
              </p:cNvSpPr>
              <p:nvPr/>
            </p:nvSpPr>
            <p:spPr bwMode="auto">
              <a:xfrm>
                <a:off x="5323" y="199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389"/>
              <p:cNvSpPr>
                <a:spLocks noChangeShapeType="1"/>
              </p:cNvSpPr>
              <p:nvPr/>
            </p:nvSpPr>
            <p:spPr bwMode="auto">
              <a:xfrm>
                <a:off x="5035" y="22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390"/>
              <p:cNvSpPr>
                <a:spLocks noChangeShapeType="1"/>
              </p:cNvSpPr>
              <p:nvPr/>
            </p:nvSpPr>
            <p:spPr bwMode="auto">
              <a:xfrm flipH="1">
                <a:off x="5035" y="22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Line 391"/>
              <p:cNvSpPr>
                <a:spLocks noChangeShapeType="1"/>
              </p:cNvSpPr>
              <p:nvPr/>
            </p:nvSpPr>
            <p:spPr bwMode="auto">
              <a:xfrm>
                <a:off x="5056" y="220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92"/>
              <p:cNvSpPr>
                <a:spLocks noChangeShapeType="1"/>
              </p:cNvSpPr>
              <p:nvPr/>
            </p:nvSpPr>
            <p:spPr bwMode="auto">
              <a:xfrm>
                <a:off x="5035" y="222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93"/>
              <p:cNvSpPr>
                <a:spLocks noChangeShapeType="1"/>
              </p:cNvSpPr>
              <p:nvPr/>
            </p:nvSpPr>
            <p:spPr bwMode="auto">
              <a:xfrm>
                <a:off x="5285" y="20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Line 394"/>
              <p:cNvSpPr>
                <a:spLocks noChangeShapeType="1"/>
              </p:cNvSpPr>
              <p:nvPr/>
            </p:nvSpPr>
            <p:spPr bwMode="auto">
              <a:xfrm flipH="1">
                <a:off x="5285" y="200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Line 395"/>
              <p:cNvSpPr>
                <a:spLocks noChangeShapeType="1"/>
              </p:cNvSpPr>
              <p:nvPr/>
            </p:nvSpPr>
            <p:spPr bwMode="auto">
              <a:xfrm>
                <a:off x="5306" y="200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Line 396"/>
              <p:cNvSpPr>
                <a:spLocks noChangeShapeType="1"/>
              </p:cNvSpPr>
              <p:nvPr/>
            </p:nvSpPr>
            <p:spPr bwMode="auto">
              <a:xfrm>
                <a:off x="5285" y="202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97"/>
              <p:cNvSpPr>
                <a:spLocks noChangeShapeType="1"/>
              </p:cNvSpPr>
              <p:nvPr/>
            </p:nvSpPr>
            <p:spPr bwMode="auto">
              <a:xfrm>
                <a:off x="4759" y="2425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98"/>
              <p:cNvSpPr>
                <a:spLocks noChangeShapeType="1"/>
              </p:cNvSpPr>
              <p:nvPr/>
            </p:nvSpPr>
            <p:spPr bwMode="auto">
              <a:xfrm flipH="1">
                <a:off x="4759" y="2425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Line 399"/>
              <p:cNvSpPr>
                <a:spLocks noChangeShapeType="1"/>
              </p:cNvSpPr>
              <p:nvPr/>
            </p:nvSpPr>
            <p:spPr bwMode="auto">
              <a:xfrm>
                <a:off x="4780" y="242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Line 400"/>
              <p:cNvSpPr>
                <a:spLocks noChangeShapeType="1"/>
              </p:cNvSpPr>
              <p:nvPr/>
            </p:nvSpPr>
            <p:spPr bwMode="auto">
              <a:xfrm>
                <a:off x="4759" y="2446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Line 401"/>
              <p:cNvSpPr>
                <a:spLocks noChangeShapeType="1"/>
              </p:cNvSpPr>
              <p:nvPr/>
            </p:nvSpPr>
            <p:spPr bwMode="auto">
              <a:xfrm>
                <a:off x="4362" y="2745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Line 402"/>
              <p:cNvSpPr>
                <a:spLocks noChangeShapeType="1"/>
              </p:cNvSpPr>
              <p:nvPr/>
            </p:nvSpPr>
            <p:spPr bwMode="auto">
              <a:xfrm flipH="1">
                <a:off x="4362" y="2745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Line 403"/>
              <p:cNvSpPr>
                <a:spLocks noChangeShapeType="1"/>
              </p:cNvSpPr>
              <p:nvPr/>
            </p:nvSpPr>
            <p:spPr bwMode="auto">
              <a:xfrm>
                <a:off x="4383" y="2745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404"/>
              <p:cNvSpPr>
                <a:spLocks noChangeShapeType="1"/>
              </p:cNvSpPr>
              <p:nvPr/>
            </p:nvSpPr>
            <p:spPr bwMode="auto">
              <a:xfrm>
                <a:off x="4362" y="2767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405"/>
              <p:cNvSpPr>
                <a:spLocks noChangeShapeType="1"/>
              </p:cNvSpPr>
              <p:nvPr/>
            </p:nvSpPr>
            <p:spPr bwMode="auto">
              <a:xfrm>
                <a:off x="4380" y="27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406"/>
              <p:cNvSpPr>
                <a:spLocks noChangeShapeType="1"/>
              </p:cNvSpPr>
              <p:nvPr/>
            </p:nvSpPr>
            <p:spPr bwMode="auto">
              <a:xfrm flipH="1">
                <a:off x="4380" y="27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407"/>
              <p:cNvSpPr>
                <a:spLocks noChangeShapeType="1"/>
              </p:cNvSpPr>
              <p:nvPr/>
            </p:nvSpPr>
            <p:spPr bwMode="auto">
              <a:xfrm>
                <a:off x="4401" y="273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408"/>
              <p:cNvSpPr>
                <a:spLocks noChangeShapeType="1"/>
              </p:cNvSpPr>
              <p:nvPr/>
            </p:nvSpPr>
            <p:spPr bwMode="auto">
              <a:xfrm>
                <a:off x="4380" y="275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Line 409"/>
              <p:cNvSpPr>
                <a:spLocks noChangeShapeType="1"/>
              </p:cNvSpPr>
              <p:nvPr/>
            </p:nvSpPr>
            <p:spPr bwMode="auto">
              <a:xfrm>
                <a:off x="4365" y="274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Line 410"/>
              <p:cNvSpPr>
                <a:spLocks noChangeShapeType="1"/>
              </p:cNvSpPr>
              <p:nvPr/>
            </p:nvSpPr>
            <p:spPr bwMode="auto">
              <a:xfrm flipH="1">
                <a:off x="4365" y="274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Line 411"/>
              <p:cNvSpPr>
                <a:spLocks noChangeShapeType="1"/>
              </p:cNvSpPr>
              <p:nvPr/>
            </p:nvSpPr>
            <p:spPr bwMode="auto">
              <a:xfrm>
                <a:off x="4386" y="274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Line 412"/>
              <p:cNvSpPr>
                <a:spLocks noChangeShapeType="1"/>
              </p:cNvSpPr>
              <p:nvPr/>
            </p:nvSpPr>
            <p:spPr bwMode="auto">
              <a:xfrm>
                <a:off x="4365" y="276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Line 413"/>
              <p:cNvSpPr>
                <a:spLocks noChangeShapeType="1"/>
              </p:cNvSpPr>
              <p:nvPr/>
            </p:nvSpPr>
            <p:spPr bwMode="auto">
              <a:xfrm>
                <a:off x="4360" y="2746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Line 414"/>
              <p:cNvSpPr>
                <a:spLocks noChangeShapeType="1"/>
              </p:cNvSpPr>
              <p:nvPr/>
            </p:nvSpPr>
            <p:spPr bwMode="auto">
              <a:xfrm flipH="1">
                <a:off x="4360" y="2746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Line 415"/>
              <p:cNvSpPr>
                <a:spLocks noChangeShapeType="1"/>
              </p:cNvSpPr>
              <p:nvPr/>
            </p:nvSpPr>
            <p:spPr bwMode="auto">
              <a:xfrm>
                <a:off x="4381" y="2746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Line 416"/>
              <p:cNvSpPr>
                <a:spLocks noChangeShapeType="1"/>
              </p:cNvSpPr>
              <p:nvPr/>
            </p:nvSpPr>
            <p:spPr bwMode="auto">
              <a:xfrm>
                <a:off x="4360" y="276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Line 417"/>
              <p:cNvSpPr>
                <a:spLocks noChangeShapeType="1"/>
              </p:cNvSpPr>
              <p:nvPr/>
            </p:nvSpPr>
            <p:spPr bwMode="auto">
              <a:xfrm>
                <a:off x="4359" y="2747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Line 418"/>
              <p:cNvSpPr>
                <a:spLocks noChangeShapeType="1"/>
              </p:cNvSpPr>
              <p:nvPr/>
            </p:nvSpPr>
            <p:spPr bwMode="auto">
              <a:xfrm flipH="1">
                <a:off x="4359" y="2747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Line 419"/>
              <p:cNvSpPr>
                <a:spLocks noChangeShapeType="1"/>
              </p:cNvSpPr>
              <p:nvPr/>
            </p:nvSpPr>
            <p:spPr bwMode="auto">
              <a:xfrm>
                <a:off x="4380" y="2747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Line 420"/>
              <p:cNvSpPr>
                <a:spLocks noChangeShapeType="1"/>
              </p:cNvSpPr>
              <p:nvPr/>
            </p:nvSpPr>
            <p:spPr bwMode="auto">
              <a:xfrm>
                <a:off x="4359" y="2769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Line 421"/>
              <p:cNvSpPr>
                <a:spLocks noChangeShapeType="1"/>
              </p:cNvSpPr>
              <p:nvPr/>
            </p:nvSpPr>
            <p:spPr bwMode="auto">
              <a:xfrm>
                <a:off x="4375" y="273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Line 422"/>
              <p:cNvSpPr>
                <a:spLocks noChangeShapeType="1"/>
              </p:cNvSpPr>
              <p:nvPr/>
            </p:nvSpPr>
            <p:spPr bwMode="auto">
              <a:xfrm flipH="1">
                <a:off x="4375" y="273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Line 423"/>
              <p:cNvSpPr>
                <a:spLocks noChangeShapeType="1"/>
              </p:cNvSpPr>
              <p:nvPr/>
            </p:nvSpPr>
            <p:spPr bwMode="auto">
              <a:xfrm>
                <a:off x="4396" y="273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Line 424"/>
              <p:cNvSpPr>
                <a:spLocks noChangeShapeType="1"/>
              </p:cNvSpPr>
              <p:nvPr/>
            </p:nvSpPr>
            <p:spPr bwMode="auto">
              <a:xfrm>
                <a:off x="4375" y="275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425"/>
              <p:cNvSpPr>
                <a:spLocks noChangeShapeType="1"/>
              </p:cNvSpPr>
              <p:nvPr/>
            </p:nvSpPr>
            <p:spPr bwMode="auto">
              <a:xfrm>
                <a:off x="4378" y="273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426"/>
              <p:cNvSpPr>
                <a:spLocks noChangeShapeType="1"/>
              </p:cNvSpPr>
              <p:nvPr/>
            </p:nvSpPr>
            <p:spPr bwMode="auto">
              <a:xfrm flipH="1">
                <a:off x="4378" y="2732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427"/>
              <p:cNvSpPr>
                <a:spLocks noChangeShapeType="1"/>
              </p:cNvSpPr>
              <p:nvPr/>
            </p:nvSpPr>
            <p:spPr bwMode="auto">
              <a:xfrm>
                <a:off x="4399" y="2732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428"/>
              <p:cNvSpPr>
                <a:spLocks noChangeShapeType="1"/>
              </p:cNvSpPr>
              <p:nvPr/>
            </p:nvSpPr>
            <p:spPr bwMode="auto">
              <a:xfrm>
                <a:off x="4378" y="275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429"/>
              <p:cNvSpPr>
                <a:spLocks noChangeShapeType="1"/>
              </p:cNvSpPr>
              <p:nvPr/>
            </p:nvSpPr>
            <p:spPr bwMode="auto">
              <a:xfrm>
                <a:off x="4375" y="273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Line 430"/>
              <p:cNvSpPr>
                <a:spLocks noChangeShapeType="1"/>
              </p:cNvSpPr>
              <p:nvPr/>
            </p:nvSpPr>
            <p:spPr bwMode="auto">
              <a:xfrm flipH="1">
                <a:off x="4375" y="273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431"/>
              <p:cNvSpPr>
                <a:spLocks noChangeShapeType="1"/>
              </p:cNvSpPr>
              <p:nvPr/>
            </p:nvSpPr>
            <p:spPr bwMode="auto">
              <a:xfrm>
                <a:off x="4396" y="273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432"/>
              <p:cNvSpPr>
                <a:spLocks noChangeShapeType="1"/>
              </p:cNvSpPr>
              <p:nvPr/>
            </p:nvSpPr>
            <p:spPr bwMode="auto">
              <a:xfrm>
                <a:off x="4375" y="275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433"/>
              <p:cNvSpPr>
                <a:spLocks noChangeShapeType="1"/>
              </p:cNvSpPr>
              <p:nvPr/>
            </p:nvSpPr>
            <p:spPr bwMode="auto">
              <a:xfrm>
                <a:off x="4359" y="2747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434"/>
              <p:cNvSpPr>
                <a:spLocks noChangeShapeType="1"/>
              </p:cNvSpPr>
              <p:nvPr/>
            </p:nvSpPr>
            <p:spPr bwMode="auto">
              <a:xfrm flipH="1">
                <a:off x="4359" y="2747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435"/>
              <p:cNvSpPr>
                <a:spLocks noChangeShapeType="1"/>
              </p:cNvSpPr>
              <p:nvPr/>
            </p:nvSpPr>
            <p:spPr bwMode="auto">
              <a:xfrm>
                <a:off x="4380" y="2747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Line 436"/>
              <p:cNvSpPr>
                <a:spLocks noChangeShapeType="1"/>
              </p:cNvSpPr>
              <p:nvPr/>
            </p:nvSpPr>
            <p:spPr bwMode="auto">
              <a:xfrm>
                <a:off x="4359" y="2769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437"/>
              <p:cNvSpPr>
                <a:spLocks noChangeShapeType="1"/>
              </p:cNvSpPr>
              <p:nvPr/>
            </p:nvSpPr>
            <p:spPr bwMode="auto">
              <a:xfrm>
                <a:off x="4362" y="2745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438"/>
              <p:cNvSpPr>
                <a:spLocks noChangeShapeType="1"/>
              </p:cNvSpPr>
              <p:nvPr/>
            </p:nvSpPr>
            <p:spPr bwMode="auto">
              <a:xfrm flipH="1">
                <a:off x="4362" y="2745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439"/>
              <p:cNvSpPr>
                <a:spLocks noChangeShapeType="1"/>
              </p:cNvSpPr>
              <p:nvPr/>
            </p:nvSpPr>
            <p:spPr bwMode="auto">
              <a:xfrm>
                <a:off x="4383" y="2745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440"/>
              <p:cNvSpPr>
                <a:spLocks noChangeShapeType="1"/>
              </p:cNvSpPr>
              <p:nvPr/>
            </p:nvSpPr>
            <p:spPr bwMode="auto">
              <a:xfrm>
                <a:off x="4362" y="2767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Line 442"/>
            <p:cNvSpPr>
              <a:spLocks noChangeShapeType="1"/>
            </p:cNvSpPr>
            <p:nvPr/>
          </p:nvSpPr>
          <p:spPr bwMode="auto">
            <a:xfrm>
              <a:off x="4360" y="274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443"/>
            <p:cNvSpPr>
              <a:spLocks noChangeShapeType="1"/>
            </p:cNvSpPr>
            <p:nvPr/>
          </p:nvSpPr>
          <p:spPr bwMode="auto">
            <a:xfrm flipH="1">
              <a:off x="4360" y="274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444"/>
            <p:cNvSpPr>
              <a:spLocks noChangeShapeType="1"/>
            </p:cNvSpPr>
            <p:nvPr/>
          </p:nvSpPr>
          <p:spPr bwMode="auto">
            <a:xfrm>
              <a:off x="4381" y="2746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445"/>
            <p:cNvSpPr>
              <a:spLocks noChangeShapeType="1"/>
            </p:cNvSpPr>
            <p:nvPr/>
          </p:nvSpPr>
          <p:spPr bwMode="auto">
            <a:xfrm>
              <a:off x="4360" y="2768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446"/>
            <p:cNvSpPr>
              <a:spLocks noChangeShapeType="1"/>
            </p:cNvSpPr>
            <p:nvPr/>
          </p:nvSpPr>
          <p:spPr bwMode="auto">
            <a:xfrm>
              <a:off x="4366" y="274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447"/>
            <p:cNvSpPr>
              <a:spLocks noChangeShapeType="1"/>
            </p:cNvSpPr>
            <p:nvPr/>
          </p:nvSpPr>
          <p:spPr bwMode="auto">
            <a:xfrm flipH="1">
              <a:off x="4366" y="274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448"/>
            <p:cNvSpPr>
              <a:spLocks noChangeShapeType="1"/>
            </p:cNvSpPr>
            <p:nvPr/>
          </p:nvSpPr>
          <p:spPr bwMode="auto">
            <a:xfrm>
              <a:off x="4387" y="2743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449"/>
            <p:cNvSpPr>
              <a:spLocks noChangeShapeType="1"/>
            </p:cNvSpPr>
            <p:nvPr/>
          </p:nvSpPr>
          <p:spPr bwMode="auto">
            <a:xfrm>
              <a:off x="4366" y="2764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450"/>
            <p:cNvSpPr>
              <a:spLocks noChangeShapeType="1"/>
            </p:cNvSpPr>
            <p:nvPr/>
          </p:nvSpPr>
          <p:spPr bwMode="auto">
            <a:xfrm>
              <a:off x="4380" y="2730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451"/>
            <p:cNvSpPr>
              <a:spLocks noChangeShapeType="1"/>
            </p:cNvSpPr>
            <p:nvPr/>
          </p:nvSpPr>
          <p:spPr bwMode="auto">
            <a:xfrm flipH="1">
              <a:off x="4380" y="2730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452"/>
            <p:cNvSpPr>
              <a:spLocks noChangeShapeType="1"/>
            </p:cNvSpPr>
            <p:nvPr/>
          </p:nvSpPr>
          <p:spPr bwMode="auto">
            <a:xfrm>
              <a:off x="4401" y="2730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453"/>
            <p:cNvSpPr>
              <a:spLocks noChangeShapeType="1"/>
            </p:cNvSpPr>
            <p:nvPr/>
          </p:nvSpPr>
          <p:spPr bwMode="auto">
            <a:xfrm>
              <a:off x="4380" y="2751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454"/>
            <p:cNvSpPr>
              <a:spLocks noChangeShapeType="1"/>
            </p:cNvSpPr>
            <p:nvPr/>
          </p:nvSpPr>
          <p:spPr bwMode="auto">
            <a:xfrm>
              <a:off x="4359" y="2747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455"/>
            <p:cNvSpPr>
              <a:spLocks noChangeShapeType="1"/>
            </p:cNvSpPr>
            <p:nvPr/>
          </p:nvSpPr>
          <p:spPr bwMode="auto">
            <a:xfrm flipH="1">
              <a:off x="4359" y="2747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456"/>
            <p:cNvSpPr>
              <a:spLocks noChangeShapeType="1"/>
            </p:cNvSpPr>
            <p:nvPr/>
          </p:nvSpPr>
          <p:spPr bwMode="auto">
            <a:xfrm>
              <a:off x="4380" y="2747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457"/>
            <p:cNvSpPr>
              <a:spLocks noChangeShapeType="1"/>
            </p:cNvSpPr>
            <p:nvPr/>
          </p:nvSpPr>
          <p:spPr bwMode="auto">
            <a:xfrm>
              <a:off x="4359" y="2769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458"/>
            <p:cNvSpPr>
              <a:spLocks noChangeShapeType="1"/>
            </p:cNvSpPr>
            <p:nvPr/>
          </p:nvSpPr>
          <p:spPr bwMode="auto">
            <a:xfrm>
              <a:off x="4375" y="273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459"/>
            <p:cNvSpPr>
              <a:spLocks noChangeShapeType="1"/>
            </p:cNvSpPr>
            <p:nvPr/>
          </p:nvSpPr>
          <p:spPr bwMode="auto">
            <a:xfrm flipH="1">
              <a:off x="4375" y="273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460"/>
            <p:cNvSpPr>
              <a:spLocks noChangeShapeType="1"/>
            </p:cNvSpPr>
            <p:nvPr/>
          </p:nvSpPr>
          <p:spPr bwMode="auto">
            <a:xfrm>
              <a:off x="4396" y="2734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461"/>
            <p:cNvSpPr>
              <a:spLocks noChangeShapeType="1"/>
            </p:cNvSpPr>
            <p:nvPr/>
          </p:nvSpPr>
          <p:spPr bwMode="auto">
            <a:xfrm>
              <a:off x="4375" y="2755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462"/>
            <p:cNvSpPr>
              <a:spLocks noChangeShapeType="1"/>
            </p:cNvSpPr>
            <p:nvPr/>
          </p:nvSpPr>
          <p:spPr bwMode="auto">
            <a:xfrm>
              <a:off x="4378" y="2732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463"/>
            <p:cNvSpPr>
              <a:spLocks noChangeShapeType="1"/>
            </p:cNvSpPr>
            <p:nvPr/>
          </p:nvSpPr>
          <p:spPr bwMode="auto">
            <a:xfrm flipH="1">
              <a:off x="4378" y="2732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464"/>
            <p:cNvSpPr>
              <a:spLocks noChangeShapeType="1"/>
            </p:cNvSpPr>
            <p:nvPr/>
          </p:nvSpPr>
          <p:spPr bwMode="auto">
            <a:xfrm>
              <a:off x="4399" y="2732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65"/>
            <p:cNvSpPr>
              <a:spLocks noChangeShapeType="1"/>
            </p:cNvSpPr>
            <p:nvPr/>
          </p:nvSpPr>
          <p:spPr bwMode="auto">
            <a:xfrm>
              <a:off x="4378" y="2753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466"/>
            <p:cNvSpPr>
              <a:spLocks noChangeShapeType="1"/>
            </p:cNvSpPr>
            <p:nvPr/>
          </p:nvSpPr>
          <p:spPr bwMode="auto">
            <a:xfrm>
              <a:off x="4360" y="274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67"/>
            <p:cNvSpPr>
              <a:spLocks noChangeShapeType="1"/>
            </p:cNvSpPr>
            <p:nvPr/>
          </p:nvSpPr>
          <p:spPr bwMode="auto">
            <a:xfrm flipH="1">
              <a:off x="4360" y="274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68"/>
            <p:cNvSpPr>
              <a:spLocks noChangeShapeType="1"/>
            </p:cNvSpPr>
            <p:nvPr/>
          </p:nvSpPr>
          <p:spPr bwMode="auto">
            <a:xfrm>
              <a:off x="4381" y="2746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69"/>
            <p:cNvSpPr>
              <a:spLocks noChangeShapeType="1"/>
            </p:cNvSpPr>
            <p:nvPr/>
          </p:nvSpPr>
          <p:spPr bwMode="auto">
            <a:xfrm>
              <a:off x="4360" y="2768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70"/>
            <p:cNvSpPr>
              <a:spLocks noChangeShapeType="1"/>
            </p:cNvSpPr>
            <p:nvPr/>
          </p:nvSpPr>
          <p:spPr bwMode="auto">
            <a:xfrm>
              <a:off x="4365" y="274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71"/>
            <p:cNvSpPr>
              <a:spLocks noChangeShapeType="1"/>
            </p:cNvSpPr>
            <p:nvPr/>
          </p:nvSpPr>
          <p:spPr bwMode="auto">
            <a:xfrm flipH="1">
              <a:off x="4365" y="274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72"/>
            <p:cNvSpPr>
              <a:spLocks noChangeShapeType="1"/>
            </p:cNvSpPr>
            <p:nvPr/>
          </p:nvSpPr>
          <p:spPr bwMode="auto">
            <a:xfrm>
              <a:off x="4386" y="2743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73"/>
            <p:cNvSpPr>
              <a:spLocks noChangeShapeType="1"/>
            </p:cNvSpPr>
            <p:nvPr/>
          </p:nvSpPr>
          <p:spPr bwMode="auto">
            <a:xfrm>
              <a:off x="4365" y="2764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74"/>
            <p:cNvSpPr>
              <a:spLocks noChangeShapeType="1"/>
            </p:cNvSpPr>
            <p:nvPr/>
          </p:nvSpPr>
          <p:spPr bwMode="auto">
            <a:xfrm>
              <a:off x="4380" y="2730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75"/>
            <p:cNvSpPr>
              <a:spLocks noChangeShapeType="1"/>
            </p:cNvSpPr>
            <p:nvPr/>
          </p:nvSpPr>
          <p:spPr bwMode="auto">
            <a:xfrm flipH="1">
              <a:off x="4380" y="2730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76"/>
            <p:cNvSpPr>
              <a:spLocks noChangeShapeType="1"/>
            </p:cNvSpPr>
            <p:nvPr/>
          </p:nvSpPr>
          <p:spPr bwMode="auto">
            <a:xfrm>
              <a:off x="4401" y="2730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77"/>
            <p:cNvSpPr>
              <a:spLocks noChangeShapeType="1"/>
            </p:cNvSpPr>
            <p:nvPr/>
          </p:nvSpPr>
          <p:spPr bwMode="auto">
            <a:xfrm>
              <a:off x="4380" y="2751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478"/>
            <p:cNvSpPr>
              <a:spLocks noChangeShapeType="1"/>
            </p:cNvSpPr>
            <p:nvPr/>
          </p:nvSpPr>
          <p:spPr bwMode="auto">
            <a:xfrm>
              <a:off x="4362" y="2745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79"/>
            <p:cNvSpPr>
              <a:spLocks noChangeShapeType="1"/>
            </p:cNvSpPr>
            <p:nvPr/>
          </p:nvSpPr>
          <p:spPr bwMode="auto">
            <a:xfrm flipH="1">
              <a:off x="4362" y="2745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80"/>
            <p:cNvSpPr>
              <a:spLocks noChangeShapeType="1"/>
            </p:cNvSpPr>
            <p:nvPr/>
          </p:nvSpPr>
          <p:spPr bwMode="auto">
            <a:xfrm>
              <a:off x="4383" y="2745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81"/>
            <p:cNvSpPr>
              <a:spLocks noChangeShapeType="1"/>
            </p:cNvSpPr>
            <p:nvPr/>
          </p:nvSpPr>
          <p:spPr bwMode="auto">
            <a:xfrm>
              <a:off x="4362" y="2767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82"/>
            <p:cNvSpPr>
              <a:spLocks noChangeShapeType="1"/>
            </p:cNvSpPr>
            <p:nvPr/>
          </p:nvSpPr>
          <p:spPr bwMode="auto">
            <a:xfrm>
              <a:off x="3565" y="3388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83"/>
            <p:cNvSpPr>
              <a:spLocks noChangeShapeType="1"/>
            </p:cNvSpPr>
            <p:nvPr/>
          </p:nvSpPr>
          <p:spPr bwMode="auto">
            <a:xfrm flipH="1">
              <a:off x="3565" y="3388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84"/>
            <p:cNvSpPr>
              <a:spLocks noChangeShapeType="1"/>
            </p:cNvSpPr>
            <p:nvPr/>
          </p:nvSpPr>
          <p:spPr bwMode="auto">
            <a:xfrm>
              <a:off x="3586" y="3388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485"/>
            <p:cNvSpPr>
              <a:spLocks noChangeShapeType="1"/>
            </p:cNvSpPr>
            <p:nvPr/>
          </p:nvSpPr>
          <p:spPr bwMode="auto">
            <a:xfrm>
              <a:off x="3565" y="3409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486"/>
            <p:cNvSpPr>
              <a:spLocks noChangeShapeType="1"/>
            </p:cNvSpPr>
            <p:nvPr/>
          </p:nvSpPr>
          <p:spPr bwMode="auto">
            <a:xfrm>
              <a:off x="3405" y="3513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487"/>
            <p:cNvSpPr>
              <a:spLocks noChangeShapeType="1"/>
            </p:cNvSpPr>
            <p:nvPr/>
          </p:nvSpPr>
          <p:spPr bwMode="auto">
            <a:xfrm flipH="1">
              <a:off x="3405" y="3513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88"/>
            <p:cNvSpPr>
              <a:spLocks noChangeShapeType="1"/>
            </p:cNvSpPr>
            <p:nvPr/>
          </p:nvSpPr>
          <p:spPr bwMode="auto">
            <a:xfrm>
              <a:off x="3427" y="3513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89"/>
            <p:cNvSpPr>
              <a:spLocks noChangeShapeType="1"/>
            </p:cNvSpPr>
            <p:nvPr/>
          </p:nvSpPr>
          <p:spPr bwMode="auto">
            <a:xfrm>
              <a:off x="3405" y="3534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490"/>
            <p:cNvSpPr>
              <a:spLocks noChangeShapeType="1"/>
            </p:cNvSpPr>
            <p:nvPr/>
          </p:nvSpPr>
          <p:spPr bwMode="auto">
            <a:xfrm>
              <a:off x="3406" y="3513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491"/>
            <p:cNvSpPr>
              <a:spLocks noChangeShapeType="1"/>
            </p:cNvSpPr>
            <p:nvPr/>
          </p:nvSpPr>
          <p:spPr bwMode="auto">
            <a:xfrm flipH="1">
              <a:off x="3406" y="3513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492"/>
            <p:cNvSpPr>
              <a:spLocks noChangeShapeType="1"/>
            </p:cNvSpPr>
            <p:nvPr/>
          </p:nvSpPr>
          <p:spPr bwMode="auto">
            <a:xfrm>
              <a:off x="3428" y="3513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493"/>
            <p:cNvSpPr>
              <a:spLocks noChangeShapeType="1"/>
            </p:cNvSpPr>
            <p:nvPr/>
          </p:nvSpPr>
          <p:spPr bwMode="auto">
            <a:xfrm>
              <a:off x="3406" y="3534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494"/>
            <p:cNvSpPr>
              <a:spLocks noChangeShapeType="1"/>
            </p:cNvSpPr>
            <p:nvPr/>
          </p:nvSpPr>
          <p:spPr bwMode="auto">
            <a:xfrm>
              <a:off x="3565" y="3389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495"/>
            <p:cNvSpPr>
              <a:spLocks noChangeShapeType="1"/>
            </p:cNvSpPr>
            <p:nvPr/>
          </p:nvSpPr>
          <p:spPr bwMode="auto">
            <a:xfrm flipH="1">
              <a:off x="3565" y="3389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496"/>
            <p:cNvSpPr>
              <a:spLocks noChangeShapeType="1"/>
            </p:cNvSpPr>
            <p:nvPr/>
          </p:nvSpPr>
          <p:spPr bwMode="auto">
            <a:xfrm>
              <a:off x="3586" y="3389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497"/>
            <p:cNvSpPr>
              <a:spLocks noChangeShapeType="1"/>
            </p:cNvSpPr>
            <p:nvPr/>
          </p:nvSpPr>
          <p:spPr bwMode="auto">
            <a:xfrm>
              <a:off x="3565" y="3410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98"/>
            <p:cNvSpPr>
              <a:spLocks/>
            </p:cNvSpPr>
            <p:nvPr/>
          </p:nvSpPr>
          <p:spPr bwMode="auto">
            <a:xfrm>
              <a:off x="3341" y="1909"/>
              <a:ext cx="2108" cy="1695"/>
            </a:xfrm>
            <a:custGeom>
              <a:avLst/>
              <a:gdLst>
                <a:gd name="T0" fmla="*/ 42 w 4216"/>
                <a:gd name="T1" fmla="*/ 3357 h 3392"/>
                <a:gd name="T2" fmla="*/ 129 w 4216"/>
                <a:gd name="T3" fmla="*/ 3288 h 3392"/>
                <a:gd name="T4" fmla="*/ 213 w 4216"/>
                <a:gd name="T5" fmla="*/ 3221 h 3392"/>
                <a:gd name="T6" fmla="*/ 298 w 4216"/>
                <a:gd name="T7" fmla="*/ 3152 h 3392"/>
                <a:gd name="T8" fmla="*/ 384 w 4216"/>
                <a:gd name="T9" fmla="*/ 3083 h 3392"/>
                <a:gd name="T10" fmla="*/ 469 w 4216"/>
                <a:gd name="T11" fmla="*/ 3016 h 3392"/>
                <a:gd name="T12" fmla="*/ 553 w 4216"/>
                <a:gd name="T13" fmla="*/ 2947 h 3392"/>
                <a:gd name="T14" fmla="*/ 640 w 4216"/>
                <a:gd name="T15" fmla="*/ 2878 h 3392"/>
                <a:gd name="T16" fmla="*/ 724 w 4216"/>
                <a:gd name="T17" fmla="*/ 2810 h 3392"/>
                <a:gd name="T18" fmla="*/ 809 w 4216"/>
                <a:gd name="T19" fmla="*/ 2741 h 3392"/>
                <a:gd name="T20" fmla="*/ 895 w 4216"/>
                <a:gd name="T21" fmla="*/ 2672 h 3392"/>
                <a:gd name="T22" fmla="*/ 980 w 4216"/>
                <a:gd name="T23" fmla="*/ 2603 h 3392"/>
                <a:gd name="T24" fmla="*/ 1064 w 4216"/>
                <a:gd name="T25" fmla="*/ 2536 h 3392"/>
                <a:gd name="T26" fmla="*/ 1151 w 4216"/>
                <a:gd name="T27" fmla="*/ 2467 h 3392"/>
                <a:gd name="T28" fmla="*/ 1235 w 4216"/>
                <a:gd name="T29" fmla="*/ 2398 h 3392"/>
                <a:gd name="T30" fmla="*/ 1320 w 4216"/>
                <a:gd name="T31" fmla="*/ 2330 h 3392"/>
                <a:gd name="T32" fmla="*/ 1406 w 4216"/>
                <a:gd name="T33" fmla="*/ 2261 h 3392"/>
                <a:gd name="T34" fmla="*/ 1490 w 4216"/>
                <a:gd name="T35" fmla="*/ 2192 h 3392"/>
                <a:gd name="T36" fmla="*/ 1575 w 4216"/>
                <a:gd name="T37" fmla="*/ 2125 h 3392"/>
                <a:gd name="T38" fmla="*/ 1661 w 4216"/>
                <a:gd name="T39" fmla="*/ 2056 h 3392"/>
                <a:gd name="T40" fmla="*/ 1746 w 4216"/>
                <a:gd name="T41" fmla="*/ 1987 h 3392"/>
                <a:gd name="T42" fmla="*/ 1830 w 4216"/>
                <a:gd name="T43" fmla="*/ 1920 h 3392"/>
                <a:gd name="T44" fmla="*/ 1917 w 4216"/>
                <a:gd name="T45" fmla="*/ 1851 h 3392"/>
                <a:gd name="T46" fmla="*/ 2001 w 4216"/>
                <a:gd name="T47" fmla="*/ 1781 h 3392"/>
                <a:gd name="T48" fmla="*/ 2086 w 4216"/>
                <a:gd name="T49" fmla="*/ 1712 h 3392"/>
                <a:gd name="T50" fmla="*/ 2172 w 4216"/>
                <a:gd name="T51" fmla="*/ 1645 h 3392"/>
                <a:gd name="T52" fmla="*/ 2257 w 4216"/>
                <a:gd name="T53" fmla="*/ 1576 h 3392"/>
                <a:gd name="T54" fmla="*/ 2341 w 4216"/>
                <a:gd name="T55" fmla="*/ 1507 h 3392"/>
                <a:gd name="T56" fmla="*/ 2428 w 4216"/>
                <a:gd name="T57" fmla="*/ 1440 h 3392"/>
                <a:gd name="T58" fmla="*/ 2512 w 4216"/>
                <a:gd name="T59" fmla="*/ 1371 h 3392"/>
                <a:gd name="T60" fmla="*/ 2597 w 4216"/>
                <a:gd name="T61" fmla="*/ 1302 h 3392"/>
                <a:gd name="T62" fmla="*/ 2683 w 4216"/>
                <a:gd name="T63" fmla="*/ 1234 h 3392"/>
                <a:gd name="T64" fmla="*/ 2768 w 4216"/>
                <a:gd name="T65" fmla="*/ 1165 h 3392"/>
                <a:gd name="T66" fmla="*/ 2854 w 4216"/>
                <a:gd name="T67" fmla="*/ 1096 h 3392"/>
                <a:gd name="T68" fmla="*/ 2938 w 4216"/>
                <a:gd name="T69" fmla="*/ 1027 h 3392"/>
                <a:gd name="T70" fmla="*/ 3023 w 4216"/>
                <a:gd name="T71" fmla="*/ 960 h 3392"/>
                <a:gd name="T72" fmla="*/ 3109 w 4216"/>
                <a:gd name="T73" fmla="*/ 891 h 3392"/>
                <a:gd name="T74" fmla="*/ 3194 w 4216"/>
                <a:gd name="T75" fmla="*/ 822 h 3392"/>
                <a:gd name="T76" fmla="*/ 3278 w 4216"/>
                <a:gd name="T77" fmla="*/ 754 h 3392"/>
                <a:gd name="T78" fmla="*/ 3365 w 4216"/>
                <a:gd name="T79" fmla="*/ 685 h 3392"/>
                <a:gd name="T80" fmla="*/ 3449 w 4216"/>
                <a:gd name="T81" fmla="*/ 616 h 3392"/>
                <a:gd name="T82" fmla="*/ 3534 w 4216"/>
                <a:gd name="T83" fmla="*/ 549 h 3392"/>
                <a:gd name="T84" fmla="*/ 3620 w 4216"/>
                <a:gd name="T85" fmla="*/ 480 h 3392"/>
                <a:gd name="T86" fmla="*/ 3705 w 4216"/>
                <a:gd name="T87" fmla="*/ 411 h 3392"/>
                <a:gd name="T88" fmla="*/ 3789 w 4216"/>
                <a:gd name="T89" fmla="*/ 342 h 3392"/>
                <a:gd name="T90" fmla="*/ 3876 w 4216"/>
                <a:gd name="T91" fmla="*/ 275 h 3392"/>
                <a:gd name="T92" fmla="*/ 3960 w 4216"/>
                <a:gd name="T93" fmla="*/ 205 h 3392"/>
                <a:gd name="T94" fmla="*/ 4045 w 4216"/>
                <a:gd name="T95" fmla="*/ 136 h 3392"/>
                <a:gd name="T96" fmla="*/ 4131 w 4216"/>
                <a:gd name="T97" fmla="*/ 69 h 3392"/>
                <a:gd name="T98" fmla="*/ 4216 w 4216"/>
                <a:gd name="T99" fmla="*/ 0 h 3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16" h="3392">
                  <a:moveTo>
                    <a:pt x="0" y="3392"/>
                  </a:moveTo>
                  <a:lnTo>
                    <a:pt x="42" y="3357"/>
                  </a:lnTo>
                  <a:lnTo>
                    <a:pt x="85" y="3323"/>
                  </a:lnTo>
                  <a:lnTo>
                    <a:pt x="129" y="3288"/>
                  </a:lnTo>
                  <a:lnTo>
                    <a:pt x="171" y="3256"/>
                  </a:lnTo>
                  <a:lnTo>
                    <a:pt x="213" y="3221"/>
                  </a:lnTo>
                  <a:lnTo>
                    <a:pt x="256" y="3187"/>
                  </a:lnTo>
                  <a:lnTo>
                    <a:pt x="298" y="3152"/>
                  </a:lnTo>
                  <a:lnTo>
                    <a:pt x="340" y="3117"/>
                  </a:lnTo>
                  <a:lnTo>
                    <a:pt x="384" y="3083"/>
                  </a:lnTo>
                  <a:lnTo>
                    <a:pt x="427" y="3050"/>
                  </a:lnTo>
                  <a:lnTo>
                    <a:pt x="469" y="3016"/>
                  </a:lnTo>
                  <a:lnTo>
                    <a:pt x="511" y="2981"/>
                  </a:lnTo>
                  <a:lnTo>
                    <a:pt x="553" y="2947"/>
                  </a:lnTo>
                  <a:lnTo>
                    <a:pt x="596" y="2912"/>
                  </a:lnTo>
                  <a:lnTo>
                    <a:pt x="640" y="2878"/>
                  </a:lnTo>
                  <a:lnTo>
                    <a:pt x="682" y="2843"/>
                  </a:lnTo>
                  <a:lnTo>
                    <a:pt x="724" y="2810"/>
                  </a:lnTo>
                  <a:lnTo>
                    <a:pt x="766" y="2776"/>
                  </a:lnTo>
                  <a:lnTo>
                    <a:pt x="809" y="2741"/>
                  </a:lnTo>
                  <a:lnTo>
                    <a:pt x="851" y="2707"/>
                  </a:lnTo>
                  <a:lnTo>
                    <a:pt x="895" y="2672"/>
                  </a:lnTo>
                  <a:lnTo>
                    <a:pt x="937" y="2638"/>
                  </a:lnTo>
                  <a:lnTo>
                    <a:pt x="980" y="2603"/>
                  </a:lnTo>
                  <a:lnTo>
                    <a:pt x="1022" y="2570"/>
                  </a:lnTo>
                  <a:lnTo>
                    <a:pt x="1064" y="2536"/>
                  </a:lnTo>
                  <a:lnTo>
                    <a:pt x="1106" y="2501"/>
                  </a:lnTo>
                  <a:lnTo>
                    <a:pt x="1151" y="2467"/>
                  </a:lnTo>
                  <a:lnTo>
                    <a:pt x="1193" y="2432"/>
                  </a:lnTo>
                  <a:lnTo>
                    <a:pt x="1235" y="2398"/>
                  </a:lnTo>
                  <a:lnTo>
                    <a:pt x="1277" y="2365"/>
                  </a:lnTo>
                  <a:lnTo>
                    <a:pt x="1320" y="2330"/>
                  </a:lnTo>
                  <a:lnTo>
                    <a:pt x="1362" y="2296"/>
                  </a:lnTo>
                  <a:lnTo>
                    <a:pt x="1406" y="2261"/>
                  </a:lnTo>
                  <a:lnTo>
                    <a:pt x="1448" y="2227"/>
                  </a:lnTo>
                  <a:lnTo>
                    <a:pt x="1490" y="2192"/>
                  </a:lnTo>
                  <a:lnTo>
                    <a:pt x="1533" y="2158"/>
                  </a:lnTo>
                  <a:lnTo>
                    <a:pt x="1575" y="2125"/>
                  </a:lnTo>
                  <a:lnTo>
                    <a:pt x="1619" y="2090"/>
                  </a:lnTo>
                  <a:lnTo>
                    <a:pt x="1661" y="2056"/>
                  </a:lnTo>
                  <a:lnTo>
                    <a:pt x="1704" y="2021"/>
                  </a:lnTo>
                  <a:lnTo>
                    <a:pt x="1746" y="1987"/>
                  </a:lnTo>
                  <a:lnTo>
                    <a:pt x="1788" y="1952"/>
                  </a:lnTo>
                  <a:lnTo>
                    <a:pt x="1830" y="1920"/>
                  </a:lnTo>
                  <a:lnTo>
                    <a:pt x="1875" y="1885"/>
                  </a:lnTo>
                  <a:lnTo>
                    <a:pt x="1917" y="1851"/>
                  </a:lnTo>
                  <a:lnTo>
                    <a:pt x="1959" y="1816"/>
                  </a:lnTo>
                  <a:lnTo>
                    <a:pt x="2001" y="1781"/>
                  </a:lnTo>
                  <a:lnTo>
                    <a:pt x="2044" y="1747"/>
                  </a:lnTo>
                  <a:lnTo>
                    <a:pt x="2086" y="1712"/>
                  </a:lnTo>
                  <a:lnTo>
                    <a:pt x="2130" y="1680"/>
                  </a:lnTo>
                  <a:lnTo>
                    <a:pt x="2172" y="1645"/>
                  </a:lnTo>
                  <a:lnTo>
                    <a:pt x="2214" y="1611"/>
                  </a:lnTo>
                  <a:lnTo>
                    <a:pt x="2257" y="1576"/>
                  </a:lnTo>
                  <a:lnTo>
                    <a:pt x="2299" y="1542"/>
                  </a:lnTo>
                  <a:lnTo>
                    <a:pt x="2341" y="1507"/>
                  </a:lnTo>
                  <a:lnTo>
                    <a:pt x="2385" y="1472"/>
                  </a:lnTo>
                  <a:lnTo>
                    <a:pt x="2428" y="1440"/>
                  </a:lnTo>
                  <a:lnTo>
                    <a:pt x="2470" y="1405"/>
                  </a:lnTo>
                  <a:lnTo>
                    <a:pt x="2512" y="1371"/>
                  </a:lnTo>
                  <a:lnTo>
                    <a:pt x="2554" y="1336"/>
                  </a:lnTo>
                  <a:lnTo>
                    <a:pt x="2597" y="1302"/>
                  </a:lnTo>
                  <a:lnTo>
                    <a:pt x="2641" y="1267"/>
                  </a:lnTo>
                  <a:lnTo>
                    <a:pt x="2683" y="1234"/>
                  </a:lnTo>
                  <a:lnTo>
                    <a:pt x="2725" y="1200"/>
                  </a:lnTo>
                  <a:lnTo>
                    <a:pt x="2768" y="1165"/>
                  </a:lnTo>
                  <a:lnTo>
                    <a:pt x="2810" y="1131"/>
                  </a:lnTo>
                  <a:lnTo>
                    <a:pt x="2854" y="1096"/>
                  </a:lnTo>
                  <a:lnTo>
                    <a:pt x="2896" y="1062"/>
                  </a:lnTo>
                  <a:lnTo>
                    <a:pt x="2938" y="1027"/>
                  </a:lnTo>
                  <a:lnTo>
                    <a:pt x="2981" y="994"/>
                  </a:lnTo>
                  <a:lnTo>
                    <a:pt x="3023" y="960"/>
                  </a:lnTo>
                  <a:lnTo>
                    <a:pt x="3065" y="925"/>
                  </a:lnTo>
                  <a:lnTo>
                    <a:pt x="3109" y="891"/>
                  </a:lnTo>
                  <a:lnTo>
                    <a:pt x="3152" y="856"/>
                  </a:lnTo>
                  <a:lnTo>
                    <a:pt x="3194" y="822"/>
                  </a:lnTo>
                  <a:lnTo>
                    <a:pt x="3236" y="789"/>
                  </a:lnTo>
                  <a:lnTo>
                    <a:pt x="3278" y="754"/>
                  </a:lnTo>
                  <a:lnTo>
                    <a:pt x="3321" y="720"/>
                  </a:lnTo>
                  <a:lnTo>
                    <a:pt x="3365" y="685"/>
                  </a:lnTo>
                  <a:lnTo>
                    <a:pt x="3407" y="651"/>
                  </a:lnTo>
                  <a:lnTo>
                    <a:pt x="3449" y="616"/>
                  </a:lnTo>
                  <a:lnTo>
                    <a:pt x="3492" y="582"/>
                  </a:lnTo>
                  <a:lnTo>
                    <a:pt x="3534" y="549"/>
                  </a:lnTo>
                  <a:lnTo>
                    <a:pt x="3576" y="515"/>
                  </a:lnTo>
                  <a:lnTo>
                    <a:pt x="3620" y="480"/>
                  </a:lnTo>
                  <a:lnTo>
                    <a:pt x="3662" y="445"/>
                  </a:lnTo>
                  <a:lnTo>
                    <a:pt x="3705" y="411"/>
                  </a:lnTo>
                  <a:lnTo>
                    <a:pt x="3747" y="376"/>
                  </a:lnTo>
                  <a:lnTo>
                    <a:pt x="3789" y="342"/>
                  </a:lnTo>
                  <a:lnTo>
                    <a:pt x="3831" y="309"/>
                  </a:lnTo>
                  <a:lnTo>
                    <a:pt x="3876" y="275"/>
                  </a:lnTo>
                  <a:lnTo>
                    <a:pt x="3918" y="240"/>
                  </a:lnTo>
                  <a:lnTo>
                    <a:pt x="3960" y="205"/>
                  </a:lnTo>
                  <a:lnTo>
                    <a:pt x="4002" y="171"/>
                  </a:lnTo>
                  <a:lnTo>
                    <a:pt x="4045" y="136"/>
                  </a:lnTo>
                  <a:lnTo>
                    <a:pt x="4087" y="104"/>
                  </a:lnTo>
                  <a:lnTo>
                    <a:pt x="4131" y="69"/>
                  </a:lnTo>
                  <a:lnTo>
                    <a:pt x="4173" y="35"/>
                  </a:lnTo>
                  <a:lnTo>
                    <a:pt x="4216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99"/>
            <p:cNvSpPr>
              <a:spLocks noChangeArrowheads="1"/>
            </p:cNvSpPr>
            <p:nvPr/>
          </p:nvSpPr>
          <p:spPr bwMode="auto">
            <a:xfrm rot="16200000">
              <a:off x="2956" y="3254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500"/>
            <p:cNvSpPr>
              <a:spLocks noChangeArrowheads="1"/>
            </p:cNvSpPr>
            <p:nvPr/>
          </p:nvSpPr>
          <p:spPr bwMode="auto">
            <a:xfrm rot="16200000">
              <a:off x="2903" y="3055"/>
              <a:ext cx="2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en-US" altLang="en-US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ppy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501"/>
            <p:cNvSpPr>
              <a:spLocks noChangeArrowheads="1"/>
            </p:cNvSpPr>
            <p:nvPr/>
          </p:nvSpPr>
          <p:spPr bwMode="auto">
            <a:xfrm rot="16200000">
              <a:off x="3061" y="2945"/>
              <a:ext cx="3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502"/>
            <p:cNvSpPr>
              <a:spLocks noChangeArrowheads="1"/>
            </p:cNvSpPr>
            <p:nvPr/>
          </p:nvSpPr>
          <p:spPr bwMode="auto">
            <a:xfrm rot="16200000">
              <a:off x="2984" y="2866"/>
              <a:ext cx="82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Rectangle 503"/>
            <p:cNvSpPr>
              <a:spLocks noChangeArrowheads="1"/>
            </p:cNvSpPr>
            <p:nvPr/>
          </p:nvSpPr>
          <p:spPr bwMode="auto">
            <a:xfrm rot="16200000">
              <a:off x="2981" y="2832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Rectangle 504"/>
            <p:cNvSpPr>
              <a:spLocks noChangeArrowheads="1"/>
            </p:cNvSpPr>
            <p:nvPr/>
          </p:nvSpPr>
          <p:spPr bwMode="auto">
            <a:xfrm rot="16200000">
              <a:off x="2721" y="2532"/>
              <a:ext cx="61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ECP </a:t>
              </a:r>
              <a:r>
                <a:rPr kumimoji="0" lang="en-US" altLang="en-US" sz="14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displ</a:t>
              </a: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Rectangle 505"/>
            <p:cNvSpPr>
              <a:spLocks noChangeArrowheads="1"/>
            </p:cNvSpPr>
            <p:nvPr/>
          </p:nvSpPr>
          <p:spPr bwMode="auto">
            <a:xfrm rot="16200000">
              <a:off x="2981" y="2244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Rectangle 506"/>
            <p:cNvSpPr>
              <a:spLocks noChangeArrowheads="1"/>
            </p:cNvSpPr>
            <p:nvPr/>
          </p:nvSpPr>
          <p:spPr bwMode="auto">
            <a:xfrm rot="16200000">
              <a:off x="2949" y="2175"/>
              <a:ext cx="151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Rectangle 507"/>
            <p:cNvSpPr>
              <a:spLocks noChangeArrowheads="1"/>
            </p:cNvSpPr>
            <p:nvPr/>
          </p:nvSpPr>
          <p:spPr bwMode="auto">
            <a:xfrm rot="16200000">
              <a:off x="2981" y="2108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Rectangle 508"/>
            <p:cNvSpPr>
              <a:spLocks noChangeArrowheads="1"/>
            </p:cNvSpPr>
            <p:nvPr/>
          </p:nvSpPr>
          <p:spPr bwMode="auto">
            <a:xfrm rot="16200000">
              <a:off x="2952" y="2041"/>
              <a:ext cx="13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509"/>
            <p:cNvSpPr>
              <a:spLocks noChangeArrowheads="1"/>
            </p:cNvSpPr>
            <p:nvPr/>
          </p:nvSpPr>
          <p:spPr bwMode="auto">
            <a:xfrm rot="16200000">
              <a:off x="2981" y="2003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Rectangle 510"/>
            <p:cNvSpPr>
              <a:spLocks noChangeArrowheads="1"/>
            </p:cNvSpPr>
            <p:nvPr/>
          </p:nvSpPr>
          <p:spPr bwMode="auto">
            <a:xfrm>
              <a:off x="3894" y="3835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ectangle 511"/>
            <p:cNvSpPr>
              <a:spLocks noChangeArrowheads="1"/>
            </p:cNvSpPr>
            <p:nvPr/>
          </p:nvSpPr>
          <p:spPr bwMode="auto">
            <a:xfrm>
              <a:off x="4041" y="3839"/>
              <a:ext cx="2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en-US" altLang="en-US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ppy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512"/>
            <p:cNvSpPr>
              <a:spLocks noChangeArrowheads="1"/>
            </p:cNvSpPr>
            <p:nvPr/>
          </p:nvSpPr>
          <p:spPr bwMode="auto">
            <a:xfrm>
              <a:off x="4290" y="3916"/>
              <a:ext cx="3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513"/>
            <p:cNvSpPr>
              <a:spLocks noChangeArrowheads="1"/>
            </p:cNvSpPr>
            <p:nvPr/>
          </p:nvSpPr>
          <p:spPr bwMode="auto">
            <a:xfrm>
              <a:off x="4326" y="3839"/>
              <a:ext cx="82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Rectangle 514"/>
            <p:cNvSpPr>
              <a:spLocks noChangeArrowheads="1"/>
            </p:cNvSpPr>
            <p:nvPr/>
          </p:nvSpPr>
          <p:spPr bwMode="auto">
            <a:xfrm>
              <a:off x="4357" y="3839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515"/>
            <p:cNvSpPr>
              <a:spLocks noChangeArrowheads="1"/>
            </p:cNvSpPr>
            <p:nvPr/>
          </p:nvSpPr>
          <p:spPr bwMode="auto">
            <a:xfrm>
              <a:off x="4393" y="3835"/>
              <a:ext cx="28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516"/>
            <p:cNvSpPr>
              <a:spLocks noChangeArrowheads="1"/>
            </p:cNvSpPr>
            <p:nvPr/>
          </p:nvSpPr>
          <p:spPr bwMode="auto">
            <a:xfrm>
              <a:off x="4621" y="3839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Rectangle 517"/>
            <p:cNvSpPr>
              <a:spLocks noChangeArrowheads="1"/>
            </p:cNvSpPr>
            <p:nvPr/>
          </p:nvSpPr>
          <p:spPr bwMode="auto">
            <a:xfrm>
              <a:off x="4658" y="3839"/>
              <a:ext cx="151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Rectangle 518"/>
            <p:cNvSpPr>
              <a:spLocks noChangeArrowheads="1"/>
            </p:cNvSpPr>
            <p:nvPr/>
          </p:nvSpPr>
          <p:spPr bwMode="auto">
            <a:xfrm>
              <a:off x="4755" y="3839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Rectangle 519"/>
            <p:cNvSpPr>
              <a:spLocks noChangeArrowheads="1"/>
            </p:cNvSpPr>
            <p:nvPr/>
          </p:nvSpPr>
          <p:spPr bwMode="auto">
            <a:xfrm>
              <a:off x="4792" y="3828"/>
              <a:ext cx="13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520"/>
            <p:cNvSpPr>
              <a:spLocks noChangeArrowheads="1"/>
            </p:cNvSpPr>
            <p:nvPr/>
          </p:nvSpPr>
          <p:spPr bwMode="auto">
            <a:xfrm>
              <a:off x="4858" y="3839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94" name="Group 525"/>
          <p:cNvGrpSpPr>
            <a:grpSpLocks noChangeAspect="1"/>
          </p:cNvGrpSpPr>
          <p:nvPr/>
        </p:nvGrpSpPr>
        <p:grpSpPr bwMode="auto">
          <a:xfrm>
            <a:off x="179388" y="2565400"/>
            <a:ext cx="4900612" cy="3751263"/>
            <a:chOff x="113" y="1616"/>
            <a:chExt cx="3087" cy="2363"/>
          </a:xfrm>
        </p:grpSpPr>
        <p:sp>
          <p:nvSpPr>
            <p:cNvPr id="295" name="AutoShape 524"/>
            <p:cNvSpPr>
              <a:spLocks noChangeAspect="1" noChangeArrowheads="1" noTextEdit="1"/>
            </p:cNvSpPr>
            <p:nvPr/>
          </p:nvSpPr>
          <p:spPr bwMode="auto">
            <a:xfrm>
              <a:off x="113" y="1616"/>
              <a:ext cx="3087" cy="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6" name="Group 726"/>
            <p:cNvGrpSpPr>
              <a:grpSpLocks/>
            </p:cNvGrpSpPr>
            <p:nvPr/>
          </p:nvGrpSpPr>
          <p:grpSpPr bwMode="auto">
            <a:xfrm>
              <a:off x="447" y="1890"/>
              <a:ext cx="2325" cy="1888"/>
              <a:chOff x="447" y="1890"/>
              <a:chExt cx="2325" cy="1888"/>
            </a:xfrm>
          </p:grpSpPr>
          <p:sp>
            <p:nvSpPr>
              <p:cNvPr id="390" name="Line 526"/>
              <p:cNvSpPr>
                <a:spLocks noChangeShapeType="1"/>
              </p:cNvSpPr>
              <p:nvPr/>
            </p:nvSpPr>
            <p:spPr bwMode="auto">
              <a:xfrm>
                <a:off x="665" y="3585"/>
                <a:ext cx="2107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Line 527"/>
              <p:cNvSpPr>
                <a:spLocks noChangeShapeType="1"/>
              </p:cNvSpPr>
              <p:nvPr/>
            </p:nvSpPr>
            <p:spPr bwMode="auto">
              <a:xfrm>
                <a:off x="1035" y="3585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Line 528"/>
              <p:cNvSpPr>
                <a:spLocks noChangeShapeType="1"/>
              </p:cNvSpPr>
              <p:nvPr/>
            </p:nvSpPr>
            <p:spPr bwMode="auto">
              <a:xfrm>
                <a:off x="1426" y="3585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Line 529"/>
              <p:cNvSpPr>
                <a:spLocks noChangeShapeType="1"/>
              </p:cNvSpPr>
              <p:nvPr/>
            </p:nvSpPr>
            <p:spPr bwMode="auto">
              <a:xfrm>
                <a:off x="1816" y="3585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Line 530"/>
              <p:cNvSpPr>
                <a:spLocks noChangeShapeType="1"/>
              </p:cNvSpPr>
              <p:nvPr/>
            </p:nvSpPr>
            <p:spPr bwMode="auto">
              <a:xfrm>
                <a:off x="2207" y="3585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Line 531"/>
              <p:cNvSpPr>
                <a:spLocks noChangeShapeType="1"/>
              </p:cNvSpPr>
              <p:nvPr/>
            </p:nvSpPr>
            <p:spPr bwMode="auto">
              <a:xfrm>
                <a:off x="2596" y="3585"/>
                <a:ext cx="0" cy="1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Line 532"/>
              <p:cNvSpPr>
                <a:spLocks noChangeShapeType="1"/>
              </p:cNvSpPr>
              <p:nvPr/>
            </p:nvSpPr>
            <p:spPr bwMode="auto">
              <a:xfrm>
                <a:off x="841" y="3585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Line 533"/>
              <p:cNvSpPr>
                <a:spLocks noChangeShapeType="1"/>
              </p:cNvSpPr>
              <p:nvPr/>
            </p:nvSpPr>
            <p:spPr bwMode="auto">
              <a:xfrm>
                <a:off x="1230" y="3585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Line 534"/>
              <p:cNvSpPr>
                <a:spLocks noChangeShapeType="1"/>
              </p:cNvSpPr>
              <p:nvPr/>
            </p:nvSpPr>
            <p:spPr bwMode="auto">
              <a:xfrm>
                <a:off x="1621" y="3585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Line 535"/>
              <p:cNvSpPr>
                <a:spLocks noChangeShapeType="1"/>
              </p:cNvSpPr>
              <p:nvPr/>
            </p:nvSpPr>
            <p:spPr bwMode="auto">
              <a:xfrm>
                <a:off x="2011" y="3585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Line 536"/>
              <p:cNvSpPr>
                <a:spLocks noChangeShapeType="1"/>
              </p:cNvSpPr>
              <p:nvPr/>
            </p:nvSpPr>
            <p:spPr bwMode="auto">
              <a:xfrm>
                <a:off x="2401" y="3585"/>
                <a:ext cx="0" cy="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Line 537"/>
              <p:cNvSpPr>
                <a:spLocks noChangeShapeType="1"/>
              </p:cNvSpPr>
              <p:nvPr/>
            </p:nvSpPr>
            <p:spPr bwMode="auto">
              <a:xfrm flipV="1">
                <a:off x="665" y="1890"/>
                <a:ext cx="0" cy="169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Line 538"/>
              <p:cNvSpPr>
                <a:spLocks noChangeShapeType="1"/>
              </p:cNvSpPr>
              <p:nvPr/>
            </p:nvSpPr>
            <p:spPr bwMode="auto">
              <a:xfrm flipH="1">
                <a:off x="649" y="3287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Line 539"/>
              <p:cNvSpPr>
                <a:spLocks noChangeShapeType="1"/>
              </p:cNvSpPr>
              <p:nvPr/>
            </p:nvSpPr>
            <p:spPr bwMode="auto">
              <a:xfrm flipH="1">
                <a:off x="649" y="2973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Line 540"/>
              <p:cNvSpPr>
                <a:spLocks noChangeShapeType="1"/>
              </p:cNvSpPr>
              <p:nvPr/>
            </p:nvSpPr>
            <p:spPr bwMode="auto">
              <a:xfrm flipH="1">
                <a:off x="649" y="2659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Line 541"/>
              <p:cNvSpPr>
                <a:spLocks noChangeShapeType="1"/>
              </p:cNvSpPr>
              <p:nvPr/>
            </p:nvSpPr>
            <p:spPr bwMode="auto">
              <a:xfrm flipH="1">
                <a:off x="649" y="2344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Line 542"/>
              <p:cNvSpPr>
                <a:spLocks noChangeShapeType="1"/>
              </p:cNvSpPr>
              <p:nvPr/>
            </p:nvSpPr>
            <p:spPr bwMode="auto">
              <a:xfrm flipH="1">
                <a:off x="649" y="2031"/>
                <a:ext cx="16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Line 543"/>
              <p:cNvSpPr>
                <a:spLocks noChangeShapeType="1"/>
              </p:cNvSpPr>
              <p:nvPr/>
            </p:nvSpPr>
            <p:spPr bwMode="auto">
              <a:xfrm flipH="1">
                <a:off x="632" y="3444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Line 544"/>
              <p:cNvSpPr>
                <a:spLocks noChangeShapeType="1"/>
              </p:cNvSpPr>
              <p:nvPr/>
            </p:nvSpPr>
            <p:spPr bwMode="auto">
              <a:xfrm flipH="1">
                <a:off x="632" y="3131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Line 545"/>
              <p:cNvSpPr>
                <a:spLocks noChangeShapeType="1"/>
              </p:cNvSpPr>
              <p:nvPr/>
            </p:nvSpPr>
            <p:spPr bwMode="auto">
              <a:xfrm flipH="1">
                <a:off x="632" y="2816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Line 546"/>
              <p:cNvSpPr>
                <a:spLocks noChangeShapeType="1"/>
              </p:cNvSpPr>
              <p:nvPr/>
            </p:nvSpPr>
            <p:spPr bwMode="auto">
              <a:xfrm flipH="1">
                <a:off x="632" y="2502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Line 547"/>
              <p:cNvSpPr>
                <a:spLocks noChangeShapeType="1"/>
              </p:cNvSpPr>
              <p:nvPr/>
            </p:nvSpPr>
            <p:spPr bwMode="auto">
              <a:xfrm flipH="1">
                <a:off x="632" y="2188"/>
                <a:ext cx="33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548"/>
              <p:cNvSpPr>
                <a:spLocks noChangeArrowheads="1"/>
              </p:cNvSpPr>
              <p:nvPr/>
            </p:nvSpPr>
            <p:spPr bwMode="auto">
              <a:xfrm>
                <a:off x="760" y="3627"/>
                <a:ext cx="2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3" name="Rectangle 549"/>
              <p:cNvSpPr>
                <a:spLocks noChangeArrowheads="1"/>
              </p:cNvSpPr>
              <p:nvPr/>
            </p:nvSpPr>
            <p:spPr bwMode="auto">
              <a:xfrm>
                <a:off x="1200" y="3627"/>
                <a:ext cx="1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4" name="Rectangle 550"/>
              <p:cNvSpPr>
                <a:spLocks noChangeArrowheads="1"/>
              </p:cNvSpPr>
              <p:nvPr/>
            </p:nvSpPr>
            <p:spPr bwMode="auto">
              <a:xfrm>
                <a:off x="1559" y="3627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5" name="Rectangle 551"/>
              <p:cNvSpPr>
                <a:spLocks noChangeArrowheads="1"/>
              </p:cNvSpPr>
              <p:nvPr/>
            </p:nvSpPr>
            <p:spPr bwMode="auto">
              <a:xfrm>
                <a:off x="1948" y="3627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6" name="Rectangle 552"/>
              <p:cNvSpPr>
                <a:spLocks noChangeArrowheads="1"/>
              </p:cNvSpPr>
              <p:nvPr/>
            </p:nvSpPr>
            <p:spPr bwMode="auto">
              <a:xfrm>
                <a:off x="2339" y="3627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7" name="Rectangle 553"/>
              <p:cNvSpPr>
                <a:spLocks noChangeArrowheads="1"/>
              </p:cNvSpPr>
              <p:nvPr/>
            </p:nvSpPr>
            <p:spPr bwMode="auto">
              <a:xfrm>
                <a:off x="447" y="3377"/>
                <a:ext cx="2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8" name="Rectangle 554"/>
              <p:cNvSpPr>
                <a:spLocks noChangeArrowheads="1"/>
              </p:cNvSpPr>
              <p:nvPr/>
            </p:nvSpPr>
            <p:spPr bwMode="auto">
              <a:xfrm>
                <a:off x="547" y="3063"/>
                <a:ext cx="112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9" name="Rectangle 555"/>
              <p:cNvSpPr>
                <a:spLocks noChangeArrowheads="1"/>
              </p:cNvSpPr>
              <p:nvPr/>
            </p:nvSpPr>
            <p:spPr bwMode="auto">
              <a:xfrm>
                <a:off x="484" y="2748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" name="Rectangle 556"/>
              <p:cNvSpPr>
                <a:spLocks noChangeArrowheads="1"/>
              </p:cNvSpPr>
              <p:nvPr/>
            </p:nvSpPr>
            <p:spPr bwMode="auto">
              <a:xfrm>
                <a:off x="484" y="2434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" name="Rectangle 557"/>
              <p:cNvSpPr>
                <a:spLocks noChangeArrowheads="1"/>
              </p:cNvSpPr>
              <p:nvPr/>
            </p:nvSpPr>
            <p:spPr bwMode="auto">
              <a:xfrm>
                <a:off x="484" y="2121"/>
                <a:ext cx="175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2" name="Line 558"/>
              <p:cNvSpPr>
                <a:spLocks noChangeShapeType="1"/>
              </p:cNvSpPr>
              <p:nvPr/>
            </p:nvSpPr>
            <p:spPr bwMode="auto">
              <a:xfrm>
                <a:off x="720" y="349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Line 559"/>
              <p:cNvSpPr>
                <a:spLocks noChangeShapeType="1"/>
              </p:cNvSpPr>
              <p:nvPr/>
            </p:nvSpPr>
            <p:spPr bwMode="auto">
              <a:xfrm flipH="1">
                <a:off x="720" y="349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Line 560"/>
              <p:cNvSpPr>
                <a:spLocks noChangeShapeType="1"/>
              </p:cNvSpPr>
              <p:nvPr/>
            </p:nvSpPr>
            <p:spPr bwMode="auto">
              <a:xfrm>
                <a:off x="741" y="349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Line 561"/>
              <p:cNvSpPr>
                <a:spLocks noChangeShapeType="1"/>
              </p:cNvSpPr>
              <p:nvPr/>
            </p:nvSpPr>
            <p:spPr bwMode="auto">
              <a:xfrm>
                <a:off x="720" y="3516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Line 562"/>
              <p:cNvSpPr>
                <a:spLocks noChangeShapeType="1"/>
              </p:cNvSpPr>
              <p:nvPr/>
            </p:nvSpPr>
            <p:spPr bwMode="auto">
              <a:xfrm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Line 563"/>
              <p:cNvSpPr>
                <a:spLocks noChangeShapeType="1"/>
              </p:cNvSpPr>
              <p:nvPr/>
            </p:nvSpPr>
            <p:spPr bwMode="auto">
              <a:xfrm flipH="1"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Line 564"/>
              <p:cNvSpPr>
                <a:spLocks noChangeShapeType="1"/>
              </p:cNvSpPr>
              <p:nvPr/>
            </p:nvSpPr>
            <p:spPr bwMode="auto">
              <a:xfrm>
                <a:off x="2111" y="240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Line 565"/>
              <p:cNvSpPr>
                <a:spLocks noChangeShapeType="1"/>
              </p:cNvSpPr>
              <p:nvPr/>
            </p:nvSpPr>
            <p:spPr bwMode="auto">
              <a:xfrm>
                <a:off x="2089" y="242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Line 566"/>
              <p:cNvSpPr>
                <a:spLocks noChangeShapeType="1"/>
              </p:cNvSpPr>
              <p:nvPr/>
            </p:nvSpPr>
            <p:spPr bwMode="auto">
              <a:xfrm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Line 567"/>
              <p:cNvSpPr>
                <a:spLocks noChangeShapeType="1"/>
              </p:cNvSpPr>
              <p:nvPr/>
            </p:nvSpPr>
            <p:spPr bwMode="auto">
              <a:xfrm flipH="1"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Line 568"/>
              <p:cNvSpPr>
                <a:spLocks noChangeShapeType="1"/>
              </p:cNvSpPr>
              <p:nvPr/>
            </p:nvSpPr>
            <p:spPr bwMode="auto">
              <a:xfrm>
                <a:off x="2629" y="198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Line 569"/>
              <p:cNvSpPr>
                <a:spLocks noChangeShapeType="1"/>
              </p:cNvSpPr>
              <p:nvPr/>
            </p:nvSpPr>
            <p:spPr bwMode="auto">
              <a:xfrm>
                <a:off x="2608" y="200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Line 570"/>
              <p:cNvSpPr>
                <a:spLocks noChangeShapeType="1"/>
              </p:cNvSpPr>
              <p:nvPr/>
            </p:nvSpPr>
            <p:spPr bwMode="auto">
              <a:xfrm>
                <a:off x="2363" y="218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Line 571"/>
              <p:cNvSpPr>
                <a:spLocks noChangeShapeType="1"/>
              </p:cNvSpPr>
              <p:nvPr/>
            </p:nvSpPr>
            <p:spPr bwMode="auto">
              <a:xfrm flipH="1">
                <a:off x="2363" y="218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Line 572"/>
              <p:cNvSpPr>
                <a:spLocks noChangeShapeType="1"/>
              </p:cNvSpPr>
              <p:nvPr/>
            </p:nvSpPr>
            <p:spPr bwMode="auto">
              <a:xfrm>
                <a:off x="2384" y="218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Line 573"/>
              <p:cNvSpPr>
                <a:spLocks noChangeShapeType="1"/>
              </p:cNvSpPr>
              <p:nvPr/>
            </p:nvSpPr>
            <p:spPr bwMode="auto">
              <a:xfrm>
                <a:off x="2363" y="2206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Line 574"/>
              <p:cNvSpPr>
                <a:spLocks noChangeShapeType="1"/>
              </p:cNvSpPr>
              <p:nvPr/>
            </p:nvSpPr>
            <p:spPr bwMode="auto">
              <a:xfrm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Line 575"/>
              <p:cNvSpPr>
                <a:spLocks noChangeShapeType="1"/>
              </p:cNvSpPr>
              <p:nvPr/>
            </p:nvSpPr>
            <p:spPr bwMode="auto">
              <a:xfrm flipH="1"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Line 576"/>
              <p:cNvSpPr>
                <a:spLocks noChangeShapeType="1"/>
              </p:cNvSpPr>
              <p:nvPr/>
            </p:nvSpPr>
            <p:spPr bwMode="auto">
              <a:xfrm>
                <a:off x="2667" y="195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Line 577"/>
              <p:cNvSpPr>
                <a:spLocks noChangeShapeType="1"/>
              </p:cNvSpPr>
              <p:nvPr/>
            </p:nvSpPr>
            <p:spPr bwMode="auto">
              <a:xfrm>
                <a:off x="2646" y="197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Line 578"/>
              <p:cNvSpPr>
                <a:spLocks noChangeShapeType="1"/>
              </p:cNvSpPr>
              <p:nvPr/>
            </p:nvSpPr>
            <p:spPr bwMode="auto">
              <a:xfrm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Line 579"/>
              <p:cNvSpPr>
                <a:spLocks noChangeShapeType="1"/>
              </p:cNvSpPr>
              <p:nvPr/>
            </p:nvSpPr>
            <p:spPr bwMode="auto">
              <a:xfrm flipH="1"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Line 580"/>
              <p:cNvSpPr>
                <a:spLocks noChangeShapeType="1"/>
              </p:cNvSpPr>
              <p:nvPr/>
            </p:nvSpPr>
            <p:spPr bwMode="auto">
              <a:xfrm>
                <a:off x="1805" y="265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Line 581"/>
              <p:cNvSpPr>
                <a:spLocks noChangeShapeType="1"/>
              </p:cNvSpPr>
              <p:nvPr/>
            </p:nvSpPr>
            <p:spPr bwMode="auto">
              <a:xfrm>
                <a:off x="1784" y="267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Line 582"/>
              <p:cNvSpPr>
                <a:spLocks noChangeShapeType="1"/>
              </p:cNvSpPr>
              <p:nvPr/>
            </p:nvSpPr>
            <p:spPr bwMode="auto">
              <a:xfrm>
                <a:off x="2172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Line 583"/>
              <p:cNvSpPr>
                <a:spLocks noChangeShapeType="1"/>
              </p:cNvSpPr>
              <p:nvPr/>
            </p:nvSpPr>
            <p:spPr bwMode="auto">
              <a:xfrm flipH="1">
                <a:off x="2172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Line 584"/>
              <p:cNvSpPr>
                <a:spLocks noChangeShapeType="1"/>
              </p:cNvSpPr>
              <p:nvPr/>
            </p:nvSpPr>
            <p:spPr bwMode="auto">
              <a:xfrm>
                <a:off x="2193" y="233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Line 585"/>
              <p:cNvSpPr>
                <a:spLocks noChangeShapeType="1"/>
              </p:cNvSpPr>
              <p:nvPr/>
            </p:nvSpPr>
            <p:spPr bwMode="auto">
              <a:xfrm>
                <a:off x="2172" y="235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Line 586"/>
              <p:cNvSpPr>
                <a:spLocks noChangeShapeType="1"/>
              </p:cNvSpPr>
              <p:nvPr/>
            </p:nvSpPr>
            <p:spPr bwMode="auto">
              <a:xfrm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Line 587"/>
              <p:cNvSpPr>
                <a:spLocks noChangeShapeType="1"/>
              </p:cNvSpPr>
              <p:nvPr/>
            </p:nvSpPr>
            <p:spPr bwMode="auto">
              <a:xfrm flipH="1"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Line 588"/>
              <p:cNvSpPr>
                <a:spLocks noChangeShapeType="1"/>
              </p:cNvSpPr>
              <p:nvPr/>
            </p:nvSpPr>
            <p:spPr bwMode="auto">
              <a:xfrm>
                <a:off x="2542" y="20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Line 589"/>
              <p:cNvSpPr>
                <a:spLocks noChangeShapeType="1"/>
              </p:cNvSpPr>
              <p:nvPr/>
            </p:nvSpPr>
            <p:spPr bwMode="auto">
              <a:xfrm>
                <a:off x="2521" y="20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Line 590"/>
              <p:cNvSpPr>
                <a:spLocks noChangeShapeType="1"/>
              </p:cNvSpPr>
              <p:nvPr/>
            </p:nvSpPr>
            <p:spPr bwMode="auto">
              <a:xfrm>
                <a:off x="854" y="3368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Line 591"/>
              <p:cNvSpPr>
                <a:spLocks noChangeShapeType="1"/>
              </p:cNvSpPr>
              <p:nvPr/>
            </p:nvSpPr>
            <p:spPr bwMode="auto">
              <a:xfrm flipH="1">
                <a:off x="854" y="3368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Line 592"/>
              <p:cNvSpPr>
                <a:spLocks noChangeShapeType="1"/>
              </p:cNvSpPr>
              <p:nvPr/>
            </p:nvSpPr>
            <p:spPr bwMode="auto">
              <a:xfrm>
                <a:off x="875" y="3368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Line 593"/>
              <p:cNvSpPr>
                <a:spLocks noChangeShapeType="1"/>
              </p:cNvSpPr>
              <p:nvPr/>
            </p:nvSpPr>
            <p:spPr bwMode="auto">
              <a:xfrm>
                <a:off x="854" y="3389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Line 594"/>
              <p:cNvSpPr>
                <a:spLocks noChangeShapeType="1"/>
              </p:cNvSpPr>
              <p:nvPr/>
            </p:nvSpPr>
            <p:spPr bwMode="auto">
              <a:xfrm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Line 595"/>
              <p:cNvSpPr>
                <a:spLocks noChangeShapeType="1"/>
              </p:cNvSpPr>
              <p:nvPr/>
            </p:nvSpPr>
            <p:spPr bwMode="auto">
              <a:xfrm flipH="1"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Line 596"/>
              <p:cNvSpPr>
                <a:spLocks noChangeShapeType="1"/>
              </p:cNvSpPr>
              <p:nvPr/>
            </p:nvSpPr>
            <p:spPr bwMode="auto">
              <a:xfrm>
                <a:off x="2601" y="2007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Line 597"/>
              <p:cNvSpPr>
                <a:spLocks noChangeShapeType="1"/>
              </p:cNvSpPr>
              <p:nvPr/>
            </p:nvSpPr>
            <p:spPr bwMode="auto">
              <a:xfrm>
                <a:off x="2580" y="202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Line 598"/>
              <p:cNvSpPr>
                <a:spLocks noChangeShapeType="1"/>
              </p:cNvSpPr>
              <p:nvPr/>
            </p:nvSpPr>
            <p:spPr bwMode="auto">
              <a:xfrm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Line 599"/>
              <p:cNvSpPr>
                <a:spLocks noChangeShapeType="1"/>
              </p:cNvSpPr>
              <p:nvPr/>
            </p:nvSpPr>
            <p:spPr bwMode="auto">
              <a:xfrm flipH="1"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Line 600"/>
              <p:cNvSpPr>
                <a:spLocks noChangeShapeType="1"/>
              </p:cNvSpPr>
              <p:nvPr/>
            </p:nvSpPr>
            <p:spPr bwMode="auto">
              <a:xfrm>
                <a:off x="2251" y="228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Line 601"/>
              <p:cNvSpPr>
                <a:spLocks noChangeShapeType="1"/>
              </p:cNvSpPr>
              <p:nvPr/>
            </p:nvSpPr>
            <p:spPr bwMode="auto">
              <a:xfrm>
                <a:off x="2230" y="230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Line 602"/>
              <p:cNvSpPr>
                <a:spLocks noChangeShapeType="1"/>
              </p:cNvSpPr>
              <p:nvPr/>
            </p:nvSpPr>
            <p:spPr bwMode="auto">
              <a:xfrm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Line 603"/>
              <p:cNvSpPr>
                <a:spLocks noChangeShapeType="1"/>
              </p:cNvSpPr>
              <p:nvPr/>
            </p:nvSpPr>
            <p:spPr bwMode="auto">
              <a:xfrm flipH="1"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Line 604"/>
              <p:cNvSpPr>
                <a:spLocks noChangeShapeType="1"/>
              </p:cNvSpPr>
              <p:nvPr/>
            </p:nvSpPr>
            <p:spPr bwMode="auto">
              <a:xfrm>
                <a:off x="2442" y="213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Line 605"/>
              <p:cNvSpPr>
                <a:spLocks noChangeShapeType="1"/>
              </p:cNvSpPr>
              <p:nvPr/>
            </p:nvSpPr>
            <p:spPr bwMode="auto">
              <a:xfrm>
                <a:off x="2421" y="215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Line 606"/>
              <p:cNvSpPr>
                <a:spLocks noChangeShapeType="1"/>
              </p:cNvSpPr>
              <p:nvPr/>
            </p:nvSpPr>
            <p:spPr bwMode="auto">
              <a:xfrm>
                <a:off x="2173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Line 607"/>
              <p:cNvSpPr>
                <a:spLocks noChangeShapeType="1"/>
              </p:cNvSpPr>
              <p:nvPr/>
            </p:nvSpPr>
            <p:spPr bwMode="auto">
              <a:xfrm flipH="1">
                <a:off x="2173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Line 608"/>
              <p:cNvSpPr>
                <a:spLocks noChangeShapeType="1"/>
              </p:cNvSpPr>
              <p:nvPr/>
            </p:nvSpPr>
            <p:spPr bwMode="auto">
              <a:xfrm>
                <a:off x="2194" y="233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Line 609"/>
              <p:cNvSpPr>
                <a:spLocks noChangeShapeType="1"/>
              </p:cNvSpPr>
              <p:nvPr/>
            </p:nvSpPr>
            <p:spPr bwMode="auto">
              <a:xfrm>
                <a:off x="2173" y="235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Line 610"/>
              <p:cNvSpPr>
                <a:spLocks noChangeShapeType="1"/>
              </p:cNvSpPr>
              <p:nvPr/>
            </p:nvSpPr>
            <p:spPr bwMode="auto">
              <a:xfrm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Line 611"/>
              <p:cNvSpPr>
                <a:spLocks noChangeShapeType="1"/>
              </p:cNvSpPr>
              <p:nvPr/>
            </p:nvSpPr>
            <p:spPr bwMode="auto">
              <a:xfrm flipH="1"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Line 612"/>
              <p:cNvSpPr>
                <a:spLocks noChangeShapeType="1"/>
              </p:cNvSpPr>
              <p:nvPr/>
            </p:nvSpPr>
            <p:spPr bwMode="auto">
              <a:xfrm>
                <a:off x="2251" y="228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Line 613"/>
              <p:cNvSpPr>
                <a:spLocks noChangeShapeType="1"/>
              </p:cNvSpPr>
              <p:nvPr/>
            </p:nvSpPr>
            <p:spPr bwMode="auto">
              <a:xfrm>
                <a:off x="2230" y="230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Line 614"/>
              <p:cNvSpPr>
                <a:spLocks noChangeShapeType="1"/>
              </p:cNvSpPr>
              <p:nvPr/>
            </p:nvSpPr>
            <p:spPr bwMode="auto">
              <a:xfrm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Line 615"/>
              <p:cNvSpPr>
                <a:spLocks noChangeShapeType="1"/>
              </p:cNvSpPr>
              <p:nvPr/>
            </p:nvSpPr>
            <p:spPr bwMode="auto">
              <a:xfrm flipH="1"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Line 616"/>
              <p:cNvSpPr>
                <a:spLocks noChangeShapeType="1"/>
              </p:cNvSpPr>
              <p:nvPr/>
            </p:nvSpPr>
            <p:spPr bwMode="auto">
              <a:xfrm>
                <a:off x="2442" y="213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Line 617"/>
              <p:cNvSpPr>
                <a:spLocks noChangeShapeType="1"/>
              </p:cNvSpPr>
              <p:nvPr/>
            </p:nvSpPr>
            <p:spPr bwMode="auto">
              <a:xfrm>
                <a:off x="2421" y="215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Line 618"/>
              <p:cNvSpPr>
                <a:spLocks noChangeShapeType="1"/>
              </p:cNvSpPr>
              <p:nvPr/>
            </p:nvSpPr>
            <p:spPr bwMode="auto">
              <a:xfrm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Line 619"/>
              <p:cNvSpPr>
                <a:spLocks noChangeShapeType="1"/>
              </p:cNvSpPr>
              <p:nvPr/>
            </p:nvSpPr>
            <p:spPr bwMode="auto">
              <a:xfrm flipH="1"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Line 620"/>
              <p:cNvSpPr>
                <a:spLocks noChangeShapeType="1"/>
              </p:cNvSpPr>
              <p:nvPr/>
            </p:nvSpPr>
            <p:spPr bwMode="auto">
              <a:xfrm>
                <a:off x="2601" y="2007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Line 621"/>
              <p:cNvSpPr>
                <a:spLocks noChangeShapeType="1"/>
              </p:cNvSpPr>
              <p:nvPr/>
            </p:nvSpPr>
            <p:spPr bwMode="auto">
              <a:xfrm>
                <a:off x="2580" y="202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Line 622"/>
              <p:cNvSpPr>
                <a:spLocks noChangeShapeType="1"/>
              </p:cNvSpPr>
              <p:nvPr/>
            </p:nvSpPr>
            <p:spPr bwMode="auto">
              <a:xfrm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Line 623"/>
              <p:cNvSpPr>
                <a:spLocks noChangeShapeType="1"/>
              </p:cNvSpPr>
              <p:nvPr/>
            </p:nvSpPr>
            <p:spPr bwMode="auto">
              <a:xfrm flipH="1"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Line 624"/>
              <p:cNvSpPr>
                <a:spLocks noChangeShapeType="1"/>
              </p:cNvSpPr>
              <p:nvPr/>
            </p:nvSpPr>
            <p:spPr bwMode="auto">
              <a:xfrm>
                <a:off x="2542" y="20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Line 625"/>
              <p:cNvSpPr>
                <a:spLocks noChangeShapeType="1"/>
              </p:cNvSpPr>
              <p:nvPr/>
            </p:nvSpPr>
            <p:spPr bwMode="auto">
              <a:xfrm>
                <a:off x="2521" y="20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Line 626"/>
              <p:cNvSpPr>
                <a:spLocks noChangeShapeType="1"/>
              </p:cNvSpPr>
              <p:nvPr/>
            </p:nvSpPr>
            <p:spPr bwMode="auto">
              <a:xfrm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Line 627"/>
              <p:cNvSpPr>
                <a:spLocks noChangeShapeType="1"/>
              </p:cNvSpPr>
              <p:nvPr/>
            </p:nvSpPr>
            <p:spPr bwMode="auto">
              <a:xfrm flipH="1"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Line 628"/>
              <p:cNvSpPr>
                <a:spLocks noChangeShapeType="1"/>
              </p:cNvSpPr>
              <p:nvPr/>
            </p:nvSpPr>
            <p:spPr bwMode="auto">
              <a:xfrm>
                <a:off x="1805" y="265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Line 629"/>
              <p:cNvSpPr>
                <a:spLocks noChangeShapeType="1"/>
              </p:cNvSpPr>
              <p:nvPr/>
            </p:nvSpPr>
            <p:spPr bwMode="auto">
              <a:xfrm>
                <a:off x="1784" y="267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Line 630"/>
              <p:cNvSpPr>
                <a:spLocks noChangeShapeType="1"/>
              </p:cNvSpPr>
              <p:nvPr/>
            </p:nvSpPr>
            <p:spPr bwMode="auto">
              <a:xfrm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Line 631"/>
              <p:cNvSpPr>
                <a:spLocks noChangeShapeType="1"/>
              </p:cNvSpPr>
              <p:nvPr/>
            </p:nvSpPr>
            <p:spPr bwMode="auto">
              <a:xfrm flipH="1"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Line 632"/>
              <p:cNvSpPr>
                <a:spLocks noChangeShapeType="1"/>
              </p:cNvSpPr>
              <p:nvPr/>
            </p:nvSpPr>
            <p:spPr bwMode="auto">
              <a:xfrm>
                <a:off x="2111" y="240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Line 633"/>
              <p:cNvSpPr>
                <a:spLocks noChangeShapeType="1"/>
              </p:cNvSpPr>
              <p:nvPr/>
            </p:nvSpPr>
            <p:spPr bwMode="auto">
              <a:xfrm>
                <a:off x="2089" y="242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Line 634"/>
              <p:cNvSpPr>
                <a:spLocks noChangeShapeType="1"/>
              </p:cNvSpPr>
              <p:nvPr/>
            </p:nvSpPr>
            <p:spPr bwMode="auto">
              <a:xfrm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Line 635"/>
              <p:cNvSpPr>
                <a:spLocks noChangeShapeType="1"/>
              </p:cNvSpPr>
              <p:nvPr/>
            </p:nvSpPr>
            <p:spPr bwMode="auto">
              <a:xfrm flipH="1"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Line 636"/>
              <p:cNvSpPr>
                <a:spLocks noChangeShapeType="1"/>
              </p:cNvSpPr>
              <p:nvPr/>
            </p:nvSpPr>
            <p:spPr bwMode="auto">
              <a:xfrm>
                <a:off x="2667" y="195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Line 637"/>
              <p:cNvSpPr>
                <a:spLocks noChangeShapeType="1"/>
              </p:cNvSpPr>
              <p:nvPr/>
            </p:nvSpPr>
            <p:spPr bwMode="auto">
              <a:xfrm>
                <a:off x="2646" y="197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Line 638"/>
              <p:cNvSpPr>
                <a:spLocks noChangeShapeType="1"/>
              </p:cNvSpPr>
              <p:nvPr/>
            </p:nvSpPr>
            <p:spPr bwMode="auto">
              <a:xfrm>
                <a:off x="2363" y="21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Line 639"/>
              <p:cNvSpPr>
                <a:spLocks noChangeShapeType="1"/>
              </p:cNvSpPr>
              <p:nvPr/>
            </p:nvSpPr>
            <p:spPr bwMode="auto">
              <a:xfrm flipH="1">
                <a:off x="2363" y="21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Line 640"/>
              <p:cNvSpPr>
                <a:spLocks noChangeShapeType="1"/>
              </p:cNvSpPr>
              <p:nvPr/>
            </p:nvSpPr>
            <p:spPr bwMode="auto">
              <a:xfrm>
                <a:off x="2384" y="218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Line 641"/>
              <p:cNvSpPr>
                <a:spLocks noChangeShapeType="1"/>
              </p:cNvSpPr>
              <p:nvPr/>
            </p:nvSpPr>
            <p:spPr bwMode="auto">
              <a:xfrm>
                <a:off x="2363" y="220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Line 642"/>
              <p:cNvSpPr>
                <a:spLocks noChangeShapeType="1"/>
              </p:cNvSpPr>
              <p:nvPr/>
            </p:nvSpPr>
            <p:spPr bwMode="auto">
              <a:xfrm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Line 643"/>
              <p:cNvSpPr>
                <a:spLocks noChangeShapeType="1"/>
              </p:cNvSpPr>
              <p:nvPr/>
            </p:nvSpPr>
            <p:spPr bwMode="auto">
              <a:xfrm flipH="1"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Line 644"/>
              <p:cNvSpPr>
                <a:spLocks noChangeShapeType="1"/>
              </p:cNvSpPr>
              <p:nvPr/>
            </p:nvSpPr>
            <p:spPr bwMode="auto">
              <a:xfrm>
                <a:off x="2629" y="198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Line 645"/>
              <p:cNvSpPr>
                <a:spLocks noChangeShapeType="1"/>
              </p:cNvSpPr>
              <p:nvPr/>
            </p:nvSpPr>
            <p:spPr bwMode="auto">
              <a:xfrm>
                <a:off x="2608" y="200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Line 646"/>
              <p:cNvSpPr>
                <a:spLocks noChangeShapeType="1"/>
              </p:cNvSpPr>
              <p:nvPr/>
            </p:nvSpPr>
            <p:spPr bwMode="auto">
              <a:xfrm>
                <a:off x="2173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Line 647"/>
              <p:cNvSpPr>
                <a:spLocks noChangeShapeType="1"/>
              </p:cNvSpPr>
              <p:nvPr/>
            </p:nvSpPr>
            <p:spPr bwMode="auto">
              <a:xfrm flipH="1">
                <a:off x="2173" y="2330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Line 648"/>
              <p:cNvSpPr>
                <a:spLocks noChangeShapeType="1"/>
              </p:cNvSpPr>
              <p:nvPr/>
            </p:nvSpPr>
            <p:spPr bwMode="auto">
              <a:xfrm>
                <a:off x="2194" y="233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Line 649"/>
              <p:cNvSpPr>
                <a:spLocks noChangeShapeType="1"/>
              </p:cNvSpPr>
              <p:nvPr/>
            </p:nvSpPr>
            <p:spPr bwMode="auto">
              <a:xfrm>
                <a:off x="2173" y="2351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Line 650"/>
              <p:cNvSpPr>
                <a:spLocks noChangeShapeType="1"/>
              </p:cNvSpPr>
              <p:nvPr/>
            </p:nvSpPr>
            <p:spPr bwMode="auto">
              <a:xfrm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Line 651"/>
              <p:cNvSpPr>
                <a:spLocks noChangeShapeType="1"/>
              </p:cNvSpPr>
              <p:nvPr/>
            </p:nvSpPr>
            <p:spPr bwMode="auto">
              <a:xfrm flipH="1">
                <a:off x="2521" y="2050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Line 652"/>
              <p:cNvSpPr>
                <a:spLocks noChangeShapeType="1"/>
              </p:cNvSpPr>
              <p:nvPr/>
            </p:nvSpPr>
            <p:spPr bwMode="auto">
              <a:xfrm>
                <a:off x="2542" y="2050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Line 653"/>
              <p:cNvSpPr>
                <a:spLocks noChangeShapeType="1"/>
              </p:cNvSpPr>
              <p:nvPr/>
            </p:nvSpPr>
            <p:spPr bwMode="auto">
              <a:xfrm>
                <a:off x="2521" y="2071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Line 654"/>
              <p:cNvSpPr>
                <a:spLocks noChangeShapeType="1"/>
              </p:cNvSpPr>
              <p:nvPr/>
            </p:nvSpPr>
            <p:spPr bwMode="auto">
              <a:xfrm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Line 655"/>
              <p:cNvSpPr>
                <a:spLocks noChangeShapeType="1"/>
              </p:cNvSpPr>
              <p:nvPr/>
            </p:nvSpPr>
            <p:spPr bwMode="auto">
              <a:xfrm flipH="1">
                <a:off x="2580" y="2007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Line 656"/>
              <p:cNvSpPr>
                <a:spLocks noChangeShapeType="1"/>
              </p:cNvSpPr>
              <p:nvPr/>
            </p:nvSpPr>
            <p:spPr bwMode="auto">
              <a:xfrm>
                <a:off x="2601" y="2007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Line 657"/>
              <p:cNvSpPr>
                <a:spLocks noChangeShapeType="1"/>
              </p:cNvSpPr>
              <p:nvPr/>
            </p:nvSpPr>
            <p:spPr bwMode="auto">
              <a:xfrm>
                <a:off x="2580" y="202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Line 658"/>
              <p:cNvSpPr>
                <a:spLocks noChangeShapeType="1"/>
              </p:cNvSpPr>
              <p:nvPr/>
            </p:nvSpPr>
            <p:spPr bwMode="auto">
              <a:xfrm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Line 659"/>
              <p:cNvSpPr>
                <a:spLocks noChangeShapeType="1"/>
              </p:cNvSpPr>
              <p:nvPr/>
            </p:nvSpPr>
            <p:spPr bwMode="auto">
              <a:xfrm flipH="1">
                <a:off x="2421" y="2131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Line 660"/>
              <p:cNvSpPr>
                <a:spLocks noChangeShapeType="1"/>
              </p:cNvSpPr>
              <p:nvPr/>
            </p:nvSpPr>
            <p:spPr bwMode="auto">
              <a:xfrm>
                <a:off x="2442" y="2131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Line 661"/>
              <p:cNvSpPr>
                <a:spLocks noChangeShapeType="1"/>
              </p:cNvSpPr>
              <p:nvPr/>
            </p:nvSpPr>
            <p:spPr bwMode="auto">
              <a:xfrm>
                <a:off x="2421" y="2153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Line 662"/>
              <p:cNvSpPr>
                <a:spLocks noChangeShapeType="1"/>
              </p:cNvSpPr>
              <p:nvPr/>
            </p:nvSpPr>
            <p:spPr bwMode="auto">
              <a:xfrm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Line 663"/>
              <p:cNvSpPr>
                <a:spLocks noChangeShapeType="1"/>
              </p:cNvSpPr>
              <p:nvPr/>
            </p:nvSpPr>
            <p:spPr bwMode="auto">
              <a:xfrm flipH="1">
                <a:off x="2230" y="228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Line 664"/>
              <p:cNvSpPr>
                <a:spLocks noChangeShapeType="1"/>
              </p:cNvSpPr>
              <p:nvPr/>
            </p:nvSpPr>
            <p:spPr bwMode="auto">
              <a:xfrm>
                <a:off x="2251" y="228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Line 665"/>
              <p:cNvSpPr>
                <a:spLocks noChangeShapeType="1"/>
              </p:cNvSpPr>
              <p:nvPr/>
            </p:nvSpPr>
            <p:spPr bwMode="auto">
              <a:xfrm>
                <a:off x="2230" y="230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Line 666"/>
              <p:cNvSpPr>
                <a:spLocks noChangeShapeType="1"/>
              </p:cNvSpPr>
              <p:nvPr/>
            </p:nvSpPr>
            <p:spPr bwMode="auto">
              <a:xfrm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Line 667"/>
              <p:cNvSpPr>
                <a:spLocks noChangeShapeType="1"/>
              </p:cNvSpPr>
              <p:nvPr/>
            </p:nvSpPr>
            <p:spPr bwMode="auto">
              <a:xfrm flipH="1">
                <a:off x="1784" y="2651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Line 668"/>
              <p:cNvSpPr>
                <a:spLocks noChangeShapeType="1"/>
              </p:cNvSpPr>
              <p:nvPr/>
            </p:nvSpPr>
            <p:spPr bwMode="auto">
              <a:xfrm>
                <a:off x="1805" y="265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Line 669"/>
              <p:cNvSpPr>
                <a:spLocks noChangeShapeType="1"/>
              </p:cNvSpPr>
              <p:nvPr/>
            </p:nvSpPr>
            <p:spPr bwMode="auto">
              <a:xfrm>
                <a:off x="1784" y="2672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Line 670"/>
              <p:cNvSpPr>
                <a:spLocks noChangeShapeType="1"/>
              </p:cNvSpPr>
              <p:nvPr/>
            </p:nvSpPr>
            <p:spPr bwMode="auto">
              <a:xfrm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Line 671"/>
              <p:cNvSpPr>
                <a:spLocks noChangeShapeType="1"/>
              </p:cNvSpPr>
              <p:nvPr/>
            </p:nvSpPr>
            <p:spPr bwMode="auto">
              <a:xfrm flipH="1">
                <a:off x="2646" y="195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Line 672"/>
              <p:cNvSpPr>
                <a:spLocks noChangeShapeType="1"/>
              </p:cNvSpPr>
              <p:nvPr/>
            </p:nvSpPr>
            <p:spPr bwMode="auto">
              <a:xfrm>
                <a:off x="2667" y="195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Line 673"/>
              <p:cNvSpPr>
                <a:spLocks noChangeShapeType="1"/>
              </p:cNvSpPr>
              <p:nvPr/>
            </p:nvSpPr>
            <p:spPr bwMode="auto">
              <a:xfrm>
                <a:off x="2646" y="197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Line 674"/>
              <p:cNvSpPr>
                <a:spLocks noChangeShapeType="1"/>
              </p:cNvSpPr>
              <p:nvPr/>
            </p:nvSpPr>
            <p:spPr bwMode="auto">
              <a:xfrm>
                <a:off x="2363" y="21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Line 675"/>
              <p:cNvSpPr>
                <a:spLocks noChangeShapeType="1"/>
              </p:cNvSpPr>
              <p:nvPr/>
            </p:nvSpPr>
            <p:spPr bwMode="auto">
              <a:xfrm flipH="1">
                <a:off x="2363" y="21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Line 676"/>
              <p:cNvSpPr>
                <a:spLocks noChangeShapeType="1"/>
              </p:cNvSpPr>
              <p:nvPr/>
            </p:nvSpPr>
            <p:spPr bwMode="auto">
              <a:xfrm>
                <a:off x="2384" y="218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Line 677"/>
              <p:cNvSpPr>
                <a:spLocks noChangeShapeType="1"/>
              </p:cNvSpPr>
              <p:nvPr/>
            </p:nvSpPr>
            <p:spPr bwMode="auto">
              <a:xfrm>
                <a:off x="2363" y="220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Line 678"/>
              <p:cNvSpPr>
                <a:spLocks noChangeShapeType="1"/>
              </p:cNvSpPr>
              <p:nvPr/>
            </p:nvSpPr>
            <p:spPr bwMode="auto">
              <a:xfrm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Line 679"/>
              <p:cNvSpPr>
                <a:spLocks noChangeShapeType="1"/>
              </p:cNvSpPr>
              <p:nvPr/>
            </p:nvSpPr>
            <p:spPr bwMode="auto">
              <a:xfrm flipH="1">
                <a:off x="2608" y="198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Line 680"/>
              <p:cNvSpPr>
                <a:spLocks noChangeShapeType="1"/>
              </p:cNvSpPr>
              <p:nvPr/>
            </p:nvSpPr>
            <p:spPr bwMode="auto">
              <a:xfrm>
                <a:off x="2629" y="198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Line 681"/>
              <p:cNvSpPr>
                <a:spLocks noChangeShapeType="1"/>
              </p:cNvSpPr>
              <p:nvPr/>
            </p:nvSpPr>
            <p:spPr bwMode="auto">
              <a:xfrm>
                <a:off x="2608" y="200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Line 682"/>
              <p:cNvSpPr>
                <a:spLocks noChangeShapeType="1"/>
              </p:cNvSpPr>
              <p:nvPr/>
            </p:nvSpPr>
            <p:spPr bwMode="auto">
              <a:xfrm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Line 683"/>
              <p:cNvSpPr>
                <a:spLocks noChangeShapeType="1"/>
              </p:cNvSpPr>
              <p:nvPr/>
            </p:nvSpPr>
            <p:spPr bwMode="auto">
              <a:xfrm flipH="1">
                <a:off x="2089" y="2406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Line 684"/>
              <p:cNvSpPr>
                <a:spLocks noChangeShapeType="1"/>
              </p:cNvSpPr>
              <p:nvPr/>
            </p:nvSpPr>
            <p:spPr bwMode="auto">
              <a:xfrm>
                <a:off x="2111" y="2406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Line 685"/>
              <p:cNvSpPr>
                <a:spLocks noChangeShapeType="1"/>
              </p:cNvSpPr>
              <p:nvPr/>
            </p:nvSpPr>
            <p:spPr bwMode="auto">
              <a:xfrm>
                <a:off x="2089" y="2427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Line 686"/>
              <p:cNvSpPr>
                <a:spLocks noChangeShapeType="1"/>
              </p:cNvSpPr>
              <p:nvPr/>
            </p:nvSpPr>
            <p:spPr bwMode="auto">
              <a:xfrm>
                <a:off x="1691" y="2726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Line 687"/>
              <p:cNvSpPr>
                <a:spLocks noChangeShapeType="1"/>
              </p:cNvSpPr>
              <p:nvPr/>
            </p:nvSpPr>
            <p:spPr bwMode="auto">
              <a:xfrm flipH="1">
                <a:off x="1691" y="2726"/>
                <a:ext cx="42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Line 688"/>
              <p:cNvSpPr>
                <a:spLocks noChangeShapeType="1"/>
              </p:cNvSpPr>
              <p:nvPr/>
            </p:nvSpPr>
            <p:spPr bwMode="auto">
              <a:xfrm>
                <a:off x="1712" y="2726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Line 689"/>
              <p:cNvSpPr>
                <a:spLocks noChangeShapeType="1"/>
              </p:cNvSpPr>
              <p:nvPr/>
            </p:nvSpPr>
            <p:spPr bwMode="auto">
              <a:xfrm>
                <a:off x="1691" y="2748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Line 690"/>
              <p:cNvSpPr>
                <a:spLocks noChangeShapeType="1"/>
              </p:cNvSpPr>
              <p:nvPr/>
            </p:nvSpPr>
            <p:spPr bwMode="auto">
              <a:xfrm>
                <a:off x="1705" y="2711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Line 691"/>
              <p:cNvSpPr>
                <a:spLocks noChangeShapeType="1"/>
              </p:cNvSpPr>
              <p:nvPr/>
            </p:nvSpPr>
            <p:spPr bwMode="auto">
              <a:xfrm flipH="1">
                <a:off x="1705" y="2711"/>
                <a:ext cx="43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Line 692"/>
              <p:cNvSpPr>
                <a:spLocks noChangeShapeType="1"/>
              </p:cNvSpPr>
              <p:nvPr/>
            </p:nvSpPr>
            <p:spPr bwMode="auto">
              <a:xfrm>
                <a:off x="1727" y="2711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Line 693"/>
              <p:cNvSpPr>
                <a:spLocks noChangeShapeType="1"/>
              </p:cNvSpPr>
              <p:nvPr/>
            </p:nvSpPr>
            <p:spPr bwMode="auto">
              <a:xfrm>
                <a:off x="1705" y="2732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Line 694"/>
              <p:cNvSpPr>
                <a:spLocks noChangeShapeType="1"/>
              </p:cNvSpPr>
              <p:nvPr/>
            </p:nvSpPr>
            <p:spPr bwMode="auto">
              <a:xfrm>
                <a:off x="1690" y="272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Line 695"/>
              <p:cNvSpPr>
                <a:spLocks noChangeShapeType="1"/>
              </p:cNvSpPr>
              <p:nvPr/>
            </p:nvSpPr>
            <p:spPr bwMode="auto">
              <a:xfrm flipH="1">
                <a:off x="1690" y="2724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Line 696"/>
              <p:cNvSpPr>
                <a:spLocks noChangeShapeType="1"/>
              </p:cNvSpPr>
              <p:nvPr/>
            </p:nvSpPr>
            <p:spPr bwMode="auto">
              <a:xfrm>
                <a:off x="1711" y="2724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Line 697"/>
              <p:cNvSpPr>
                <a:spLocks noChangeShapeType="1"/>
              </p:cNvSpPr>
              <p:nvPr/>
            </p:nvSpPr>
            <p:spPr bwMode="auto">
              <a:xfrm>
                <a:off x="1690" y="2745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Line 698"/>
              <p:cNvSpPr>
                <a:spLocks noChangeShapeType="1"/>
              </p:cNvSpPr>
              <p:nvPr/>
            </p:nvSpPr>
            <p:spPr bwMode="auto">
              <a:xfrm>
                <a:off x="1684" y="2727"/>
                <a:ext cx="43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Line 699"/>
              <p:cNvSpPr>
                <a:spLocks noChangeShapeType="1"/>
              </p:cNvSpPr>
              <p:nvPr/>
            </p:nvSpPr>
            <p:spPr bwMode="auto">
              <a:xfrm flipH="1">
                <a:off x="1684" y="2727"/>
                <a:ext cx="43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Line 700"/>
              <p:cNvSpPr>
                <a:spLocks noChangeShapeType="1"/>
              </p:cNvSpPr>
              <p:nvPr/>
            </p:nvSpPr>
            <p:spPr bwMode="auto">
              <a:xfrm>
                <a:off x="1705" y="2727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Line 701"/>
              <p:cNvSpPr>
                <a:spLocks noChangeShapeType="1"/>
              </p:cNvSpPr>
              <p:nvPr/>
            </p:nvSpPr>
            <p:spPr bwMode="auto">
              <a:xfrm>
                <a:off x="1684" y="2749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Line 702"/>
              <p:cNvSpPr>
                <a:spLocks noChangeShapeType="1"/>
              </p:cNvSpPr>
              <p:nvPr/>
            </p:nvSpPr>
            <p:spPr bwMode="auto">
              <a:xfrm>
                <a:off x="1682" y="2728"/>
                <a:ext cx="43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Line 703"/>
              <p:cNvSpPr>
                <a:spLocks noChangeShapeType="1"/>
              </p:cNvSpPr>
              <p:nvPr/>
            </p:nvSpPr>
            <p:spPr bwMode="auto">
              <a:xfrm flipH="1">
                <a:off x="1682" y="2728"/>
                <a:ext cx="43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Line 704"/>
              <p:cNvSpPr>
                <a:spLocks noChangeShapeType="1"/>
              </p:cNvSpPr>
              <p:nvPr/>
            </p:nvSpPr>
            <p:spPr bwMode="auto">
              <a:xfrm>
                <a:off x="1704" y="2728"/>
                <a:ext cx="0" cy="4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Line 705"/>
              <p:cNvSpPr>
                <a:spLocks noChangeShapeType="1"/>
              </p:cNvSpPr>
              <p:nvPr/>
            </p:nvSpPr>
            <p:spPr bwMode="auto">
              <a:xfrm>
                <a:off x="1682" y="2750"/>
                <a:ext cx="4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Line 706"/>
              <p:cNvSpPr>
                <a:spLocks noChangeShapeType="1"/>
              </p:cNvSpPr>
              <p:nvPr/>
            </p:nvSpPr>
            <p:spPr bwMode="auto">
              <a:xfrm>
                <a:off x="1698" y="271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Line 707"/>
              <p:cNvSpPr>
                <a:spLocks noChangeShapeType="1"/>
              </p:cNvSpPr>
              <p:nvPr/>
            </p:nvSpPr>
            <p:spPr bwMode="auto">
              <a:xfrm flipH="1">
                <a:off x="1698" y="2715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Line 708"/>
              <p:cNvSpPr>
                <a:spLocks noChangeShapeType="1"/>
              </p:cNvSpPr>
              <p:nvPr/>
            </p:nvSpPr>
            <p:spPr bwMode="auto">
              <a:xfrm>
                <a:off x="1719" y="2715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Line 709"/>
              <p:cNvSpPr>
                <a:spLocks noChangeShapeType="1"/>
              </p:cNvSpPr>
              <p:nvPr/>
            </p:nvSpPr>
            <p:spPr bwMode="auto">
              <a:xfrm>
                <a:off x="1698" y="2736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Line 710"/>
              <p:cNvSpPr>
                <a:spLocks noChangeShapeType="1"/>
              </p:cNvSpPr>
              <p:nvPr/>
            </p:nvSpPr>
            <p:spPr bwMode="auto">
              <a:xfrm>
                <a:off x="1696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Line 711"/>
              <p:cNvSpPr>
                <a:spLocks noChangeShapeType="1"/>
              </p:cNvSpPr>
              <p:nvPr/>
            </p:nvSpPr>
            <p:spPr bwMode="auto">
              <a:xfrm flipH="1">
                <a:off x="1696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Line 712"/>
              <p:cNvSpPr>
                <a:spLocks noChangeShapeType="1"/>
              </p:cNvSpPr>
              <p:nvPr/>
            </p:nvSpPr>
            <p:spPr bwMode="auto">
              <a:xfrm>
                <a:off x="1717" y="271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Line 713"/>
              <p:cNvSpPr>
                <a:spLocks noChangeShapeType="1"/>
              </p:cNvSpPr>
              <p:nvPr/>
            </p:nvSpPr>
            <p:spPr bwMode="auto">
              <a:xfrm>
                <a:off x="1696" y="273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Line 714"/>
              <p:cNvSpPr>
                <a:spLocks noChangeShapeType="1"/>
              </p:cNvSpPr>
              <p:nvPr/>
            </p:nvSpPr>
            <p:spPr bwMode="auto">
              <a:xfrm>
                <a:off x="1700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Line 715"/>
              <p:cNvSpPr>
                <a:spLocks noChangeShapeType="1"/>
              </p:cNvSpPr>
              <p:nvPr/>
            </p:nvSpPr>
            <p:spPr bwMode="auto">
              <a:xfrm flipH="1">
                <a:off x="1700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Line 716"/>
              <p:cNvSpPr>
                <a:spLocks noChangeShapeType="1"/>
              </p:cNvSpPr>
              <p:nvPr/>
            </p:nvSpPr>
            <p:spPr bwMode="auto">
              <a:xfrm>
                <a:off x="1721" y="271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Line 717"/>
              <p:cNvSpPr>
                <a:spLocks noChangeShapeType="1"/>
              </p:cNvSpPr>
              <p:nvPr/>
            </p:nvSpPr>
            <p:spPr bwMode="auto">
              <a:xfrm>
                <a:off x="1700" y="273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Line 718"/>
              <p:cNvSpPr>
                <a:spLocks noChangeShapeType="1"/>
              </p:cNvSpPr>
              <p:nvPr/>
            </p:nvSpPr>
            <p:spPr bwMode="auto">
              <a:xfrm>
                <a:off x="1696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Line 719"/>
              <p:cNvSpPr>
                <a:spLocks noChangeShapeType="1"/>
              </p:cNvSpPr>
              <p:nvPr/>
            </p:nvSpPr>
            <p:spPr bwMode="auto">
              <a:xfrm flipH="1">
                <a:off x="1696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Line 720"/>
              <p:cNvSpPr>
                <a:spLocks noChangeShapeType="1"/>
              </p:cNvSpPr>
              <p:nvPr/>
            </p:nvSpPr>
            <p:spPr bwMode="auto">
              <a:xfrm>
                <a:off x="1717" y="271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Line 721"/>
              <p:cNvSpPr>
                <a:spLocks noChangeShapeType="1"/>
              </p:cNvSpPr>
              <p:nvPr/>
            </p:nvSpPr>
            <p:spPr bwMode="auto">
              <a:xfrm>
                <a:off x="1696" y="273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Line 722"/>
              <p:cNvSpPr>
                <a:spLocks noChangeShapeType="1"/>
              </p:cNvSpPr>
              <p:nvPr/>
            </p:nvSpPr>
            <p:spPr bwMode="auto">
              <a:xfrm>
                <a:off x="1700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Line 723"/>
              <p:cNvSpPr>
                <a:spLocks noChangeShapeType="1"/>
              </p:cNvSpPr>
              <p:nvPr/>
            </p:nvSpPr>
            <p:spPr bwMode="auto">
              <a:xfrm flipH="1">
                <a:off x="1700" y="2713"/>
                <a:ext cx="42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Line 724"/>
              <p:cNvSpPr>
                <a:spLocks noChangeShapeType="1"/>
              </p:cNvSpPr>
              <p:nvPr/>
            </p:nvSpPr>
            <p:spPr bwMode="auto">
              <a:xfrm>
                <a:off x="1721" y="2713"/>
                <a:ext cx="0" cy="4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Line 725"/>
              <p:cNvSpPr>
                <a:spLocks noChangeShapeType="1"/>
              </p:cNvSpPr>
              <p:nvPr/>
            </p:nvSpPr>
            <p:spPr bwMode="auto">
              <a:xfrm>
                <a:off x="1700" y="2734"/>
                <a:ext cx="4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7" name="Line 727"/>
            <p:cNvSpPr>
              <a:spLocks noChangeShapeType="1"/>
            </p:cNvSpPr>
            <p:nvPr/>
          </p:nvSpPr>
          <p:spPr bwMode="auto">
            <a:xfrm>
              <a:off x="1698" y="271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Line 728"/>
            <p:cNvSpPr>
              <a:spLocks noChangeShapeType="1"/>
            </p:cNvSpPr>
            <p:nvPr/>
          </p:nvSpPr>
          <p:spPr bwMode="auto">
            <a:xfrm flipH="1">
              <a:off x="1698" y="271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Line 729"/>
            <p:cNvSpPr>
              <a:spLocks noChangeShapeType="1"/>
            </p:cNvSpPr>
            <p:nvPr/>
          </p:nvSpPr>
          <p:spPr bwMode="auto">
            <a:xfrm>
              <a:off x="1719" y="2715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Line 730"/>
            <p:cNvSpPr>
              <a:spLocks noChangeShapeType="1"/>
            </p:cNvSpPr>
            <p:nvPr/>
          </p:nvSpPr>
          <p:spPr bwMode="auto">
            <a:xfrm>
              <a:off x="1698" y="2736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Line 731"/>
            <p:cNvSpPr>
              <a:spLocks noChangeShapeType="1"/>
            </p:cNvSpPr>
            <p:nvPr/>
          </p:nvSpPr>
          <p:spPr bwMode="auto">
            <a:xfrm>
              <a:off x="1682" y="2728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Line 732"/>
            <p:cNvSpPr>
              <a:spLocks noChangeShapeType="1"/>
            </p:cNvSpPr>
            <p:nvPr/>
          </p:nvSpPr>
          <p:spPr bwMode="auto">
            <a:xfrm flipH="1">
              <a:off x="1682" y="2728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Line 733"/>
            <p:cNvSpPr>
              <a:spLocks noChangeShapeType="1"/>
            </p:cNvSpPr>
            <p:nvPr/>
          </p:nvSpPr>
          <p:spPr bwMode="auto">
            <a:xfrm>
              <a:off x="1704" y="2728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Line 734"/>
            <p:cNvSpPr>
              <a:spLocks noChangeShapeType="1"/>
            </p:cNvSpPr>
            <p:nvPr/>
          </p:nvSpPr>
          <p:spPr bwMode="auto">
            <a:xfrm>
              <a:off x="1682" y="2750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Line 735"/>
            <p:cNvSpPr>
              <a:spLocks noChangeShapeType="1"/>
            </p:cNvSpPr>
            <p:nvPr/>
          </p:nvSpPr>
          <p:spPr bwMode="auto">
            <a:xfrm>
              <a:off x="1691" y="272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Line 736"/>
            <p:cNvSpPr>
              <a:spLocks noChangeShapeType="1"/>
            </p:cNvSpPr>
            <p:nvPr/>
          </p:nvSpPr>
          <p:spPr bwMode="auto">
            <a:xfrm flipH="1">
              <a:off x="1691" y="272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Line 737"/>
            <p:cNvSpPr>
              <a:spLocks noChangeShapeType="1"/>
            </p:cNvSpPr>
            <p:nvPr/>
          </p:nvSpPr>
          <p:spPr bwMode="auto">
            <a:xfrm>
              <a:off x="1712" y="2726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Line 738"/>
            <p:cNvSpPr>
              <a:spLocks noChangeShapeType="1"/>
            </p:cNvSpPr>
            <p:nvPr/>
          </p:nvSpPr>
          <p:spPr bwMode="auto">
            <a:xfrm>
              <a:off x="1691" y="2748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Line 739"/>
            <p:cNvSpPr>
              <a:spLocks noChangeShapeType="1"/>
            </p:cNvSpPr>
            <p:nvPr/>
          </p:nvSpPr>
          <p:spPr bwMode="auto">
            <a:xfrm>
              <a:off x="1684" y="2727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Line 740"/>
            <p:cNvSpPr>
              <a:spLocks noChangeShapeType="1"/>
            </p:cNvSpPr>
            <p:nvPr/>
          </p:nvSpPr>
          <p:spPr bwMode="auto">
            <a:xfrm flipH="1">
              <a:off x="1684" y="2727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Line 741"/>
            <p:cNvSpPr>
              <a:spLocks noChangeShapeType="1"/>
            </p:cNvSpPr>
            <p:nvPr/>
          </p:nvSpPr>
          <p:spPr bwMode="auto">
            <a:xfrm>
              <a:off x="1705" y="2727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Line 742"/>
            <p:cNvSpPr>
              <a:spLocks noChangeShapeType="1"/>
            </p:cNvSpPr>
            <p:nvPr/>
          </p:nvSpPr>
          <p:spPr bwMode="auto">
            <a:xfrm>
              <a:off x="1684" y="2749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Line 743"/>
            <p:cNvSpPr>
              <a:spLocks noChangeShapeType="1"/>
            </p:cNvSpPr>
            <p:nvPr/>
          </p:nvSpPr>
          <p:spPr bwMode="auto">
            <a:xfrm>
              <a:off x="1690" y="272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Line 744"/>
            <p:cNvSpPr>
              <a:spLocks noChangeShapeType="1"/>
            </p:cNvSpPr>
            <p:nvPr/>
          </p:nvSpPr>
          <p:spPr bwMode="auto">
            <a:xfrm flipH="1">
              <a:off x="1690" y="272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Line 745"/>
            <p:cNvSpPr>
              <a:spLocks noChangeShapeType="1"/>
            </p:cNvSpPr>
            <p:nvPr/>
          </p:nvSpPr>
          <p:spPr bwMode="auto">
            <a:xfrm>
              <a:off x="1711" y="2724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Line 746"/>
            <p:cNvSpPr>
              <a:spLocks noChangeShapeType="1"/>
            </p:cNvSpPr>
            <p:nvPr/>
          </p:nvSpPr>
          <p:spPr bwMode="auto">
            <a:xfrm>
              <a:off x="1690" y="2745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Line 747"/>
            <p:cNvSpPr>
              <a:spLocks noChangeShapeType="1"/>
            </p:cNvSpPr>
            <p:nvPr/>
          </p:nvSpPr>
          <p:spPr bwMode="auto">
            <a:xfrm>
              <a:off x="1705" y="2711"/>
              <a:ext cx="43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Line 748"/>
            <p:cNvSpPr>
              <a:spLocks noChangeShapeType="1"/>
            </p:cNvSpPr>
            <p:nvPr/>
          </p:nvSpPr>
          <p:spPr bwMode="auto">
            <a:xfrm flipH="1">
              <a:off x="1705" y="2711"/>
              <a:ext cx="43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Line 749"/>
            <p:cNvSpPr>
              <a:spLocks noChangeShapeType="1"/>
            </p:cNvSpPr>
            <p:nvPr/>
          </p:nvSpPr>
          <p:spPr bwMode="auto">
            <a:xfrm>
              <a:off x="1727" y="2711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Line 750"/>
            <p:cNvSpPr>
              <a:spLocks noChangeShapeType="1"/>
            </p:cNvSpPr>
            <p:nvPr/>
          </p:nvSpPr>
          <p:spPr bwMode="auto">
            <a:xfrm>
              <a:off x="1705" y="2732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Line 751"/>
            <p:cNvSpPr>
              <a:spLocks noChangeShapeType="1"/>
            </p:cNvSpPr>
            <p:nvPr/>
          </p:nvSpPr>
          <p:spPr bwMode="auto">
            <a:xfrm>
              <a:off x="1682" y="2728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Line 752"/>
            <p:cNvSpPr>
              <a:spLocks noChangeShapeType="1"/>
            </p:cNvSpPr>
            <p:nvPr/>
          </p:nvSpPr>
          <p:spPr bwMode="auto">
            <a:xfrm flipH="1">
              <a:off x="1682" y="2728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Line 753"/>
            <p:cNvSpPr>
              <a:spLocks noChangeShapeType="1"/>
            </p:cNvSpPr>
            <p:nvPr/>
          </p:nvSpPr>
          <p:spPr bwMode="auto">
            <a:xfrm>
              <a:off x="1704" y="2728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Line 754"/>
            <p:cNvSpPr>
              <a:spLocks noChangeShapeType="1"/>
            </p:cNvSpPr>
            <p:nvPr/>
          </p:nvSpPr>
          <p:spPr bwMode="auto">
            <a:xfrm>
              <a:off x="1682" y="2750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Line 755"/>
            <p:cNvSpPr>
              <a:spLocks noChangeShapeType="1"/>
            </p:cNvSpPr>
            <p:nvPr/>
          </p:nvSpPr>
          <p:spPr bwMode="auto">
            <a:xfrm>
              <a:off x="1698" y="271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Line 756"/>
            <p:cNvSpPr>
              <a:spLocks noChangeShapeType="1"/>
            </p:cNvSpPr>
            <p:nvPr/>
          </p:nvSpPr>
          <p:spPr bwMode="auto">
            <a:xfrm flipH="1">
              <a:off x="1698" y="271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Line 757"/>
            <p:cNvSpPr>
              <a:spLocks noChangeShapeType="1"/>
            </p:cNvSpPr>
            <p:nvPr/>
          </p:nvSpPr>
          <p:spPr bwMode="auto">
            <a:xfrm>
              <a:off x="1719" y="2715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Line 758"/>
            <p:cNvSpPr>
              <a:spLocks noChangeShapeType="1"/>
            </p:cNvSpPr>
            <p:nvPr/>
          </p:nvSpPr>
          <p:spPr bwMode="auto">
            <a:xfrm>
              <a:off x="1698" y="2736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Line 759"/>
            <p:cNvSpPr>
              <a:spLocks noChangeShapeType="1"/>
            </p:cNvSpPr>
            <p:nvPr/>
          </p:nvSpPr>
          <p:spPr bwMode="auto">
            <a:xfrm>
              <a:off x="1700" y="271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Line 760"/>
            <p:cNvSpPr>
              <a:spLocks noChangeShapeType="1"/>
            </p:cNvSpPr>
            <p:nvPr/>
          </p:nvSpPr>
          <p:spPr bwMode="auto">
            <a:xfrm flipH="1">
              <a:off x="1700" y="271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Line 761"/>
            <p:cNvSpPr>
              <a:spLocks noChangeShapeType="1"/>
            </p:cNvSpPr>
            <p:nvPr/>
          </p:nvSpPr>
          <p:spPr bwMode="auto">
            <a:xfrm>
              <a:off x="1721" y="2713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Line 762"/>
            <p:cNvSpPr>
              <a:spLocks noChangeShapeType="1"/>
            </p:cNvSpPr>
            <p:nvPr/>
          </p:nvSpPr>
          <p:spPr bwMode="auto">
            <a:xfrm>
              <a:off x="1700" y="2734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Line 763"/>
            <p:cNvSpPr>
              <a:spLocks noChangeShapeType="1"/>
            </p:cNvSpPr>
            <p:nvPr/>
          </p:nvSpPr>
          <p:spPr bwMode="auto">
            <a:xfrm>
              <a:off x="1696" y="271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Line 764"/>
            <p:cNvSpPr>
              <a:spLocks noChangeShapeType="1"/>
            </p:cNvSpPr>
            <p:nvPr/>
          </p:nvSpPr>
          <p:spPr bwMode="auto">
            <a:xfrm flipH="1">
              <a:off x="1696" y="2713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Line 765"/>
            <p:cNvSpPr>
              <a:spLocks noChangeShapeType="1"/>
            </p:cNvSpPr>
            <p:nvPr/>
          </p:nvSpPr>
          <p:spPr bwMode="auto">
            <a:xfrm>
              <a:off x="1717" y="2713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Line 766"/>
            <p:cNvSpPr>
              <a:spLocks noChangeShapeType="1"/>
            </p:cNvSpPr>
            <p:nvPr/>
          </p:nvSpPr>
          <p:spPr bwMode="auto">
            <a:xfrm>
              <a:off x="1696" y="2734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Line 767"/>
            <p:cNvSpPr>
              <a:spLocks noChangeShapeType="1"/>
            </p:cNvSpPr>
            <p:nvPr/>
          </p:nvSpPr>
          <p:spPr bwMode="auto">
            <a:xfrm>
              <a:off x="1684" y="2727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Line 768"/>
            <p:cNvSpPr>
              <a:spLocks noChangeShapeType="1"/>
            </p:cNvSpPr>
            <p:nvPr/>
          </p:nvSpPr>
          <p:spPr bwMode="auto">
            <a:xfrm flipH="1">
              <a:off x="1684" y="2727"/>
              <a:ext cx="43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Line 769"/>
            <p:cNvSpPr>
              <a:spLocks noChangeShapeType="1"/>
            </p:cNvSpPr>
            <p:nvPr/>
          </p:nvSpPr>
          <p:spPr bwMode="auto">
            <a:xfrm>
              <a:off x="1705" y="2727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Line 770"/>
            <p:cNvSpPr>
              <a:spLocks noChangeShapeType="1"/>
            </p:cNvSpPr>
            <p:nvPr/>
          </p:nvSpPr>
          <p:spPr bwMode="auto">
            <a:xfrm>
              <a:off x="1684" y="2749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Line 771"/>
            <p:cNvSpPr>
              <a:spLocks noChangeShapeType="1"/>
            </p:cNvSpPr>
            <p:nvPr/>
          </p:nvSpPr>
          <p:spPr bwMode="auto">
            <a:xfrm>
              <a:off x="1690" y="272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Line 772"/>
            <p:cNvSpPr>
              <a:spLocks noChangeShapeType="1"/>
            </p:cNvSpPr>
            <p:nvPr/>
          </p:nvSpPr>
          <p:spPr bwMode="auto">
            <a:xfrm flipH="1">
              <a:off x="1690" y="2724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Line 773"/>
            <p:cNvSpPr>
              <a:spLocks noChangeShapeType="1"/>
            </p:cNvSpPr>
            <p:nvPr/>
          </p:nvSpPr>
          <p:spPr bwMode="auto">
            <a:xfrm>
              <a:off x="1711" y="2724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Line 774"/>
            <p:cNvSpPr>
              <a:spLocks noChangeShapeType="1"/>
            </p:cNvSpPr>
            <p:nvPr/>
          </p:nvSpPr>
          <p:spPr bwMode="auto">
            <a:xfrm>
              <a:off x="1690" y="2745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Line 775"/>
            <p:cNvSpPr>
              <a:spLocks noChangeShapeType="1"/>
            </p:cNvSpPr>
            <p:nvPr/>
          </p:nvSpPr>
          <p:spPr bwMode="auto">
            <a:xfrm>
              <a:off x="1705" y="2711"/>
              <a:ext cx="43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Line 776"/>
            <p:cNvSpPr>
              <a:spLocks noChangeShapeType="1"/>
            </p:cNvSpPr>
            <p:nvPr/>
          </p:nvSpPr>
          <p:spPr bwMode="auto">
            <a:xfrm flipH="1">
              <a:off x="1705" y="2711"/>
              <a:ext cx="43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Line 777"/>
            <p:cNvSpPr>
              <a:spLocks noChangeShapeType="1"/>
            </p:cNvSpPr>
            <p:nvPr/>
          </p:nvSpPr>
          <p:spPr bwMode="auto">
            <a:xfrm>
              <a:off x="1727" y="2711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Line 778"/>
            <p:cNvSpPr>
              <a:spLocks noChangeShapeType="1"/>
            </p:cNvSpPr>
            <p:nvPr/>
          </p:nvSpPr>
          <p:spPr bwMode="auto">
            <a:xfrm>
              <a:off x="1705" y="2732"/>
              <a:ext cx="4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Line 779"/>
            <p:cNvSpPr>
              <a:spLocks noChangeShapeType="1"/>
            </p:cNvSpPr>
            <p:nvPr/>
          </p:nvSpPr>
          <p:spPr bwMode="auto">
            <a:xfrm>
              <a:off x="1691" y="272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Line 780"/>
            <p:cNvSpPr>
              <a:spLocks noChangeShapeType="1"/>
            </p:cNvSpPr>
            <p:nvPr/>
          </p:nvSpPr>
          <p:spPr bwMode="auto">
            <a:xfrm flipH="1">
              <a:off x="1691" y="2726"/>
              <a:ext cx="42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Line 781"/>
            <p:cNvSpPr>
              <a:spLocks noChangeShapeType="1"/>
            </p:cNvSpPr>
            <p:nvPr/>
          </p:nvSpPr>
          <p:spPr bwMode="auto">
            <a:xfrm>
              <a:off x="1712" y="2726"/>
              <a:ext cx="0" cy="4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Line 782"/>
            <p:cNvSpPr>
              <a:spLocks noChangeShapeType="1"/>
            </p:cNvSpPr>
            <p:nvPr/>
          </p:nvSpPr>
          <p:spPr bwMode="auto">
            <a:xfrm>
              <a:off x="1691" y="2748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Line 783"/>
            <p:cNvSpPr>
              <a:spLocks noChangeShapeType="1"/>
            </p:cNvSpPr>
            <p:nvPr/>
          </p:nvSpPr>
          <p:spPr bwMode="auto">
            <a:xfrm>
              <a:off x="854" y="3368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Line 784"/>
            <p:cNvSpPr>
              <a:spLocks noChangeShapeType="1"/>
            </p:cNvSpPr>
            <p:nvPr/>
          </p:nvSpPr>
          <p:spPr bwMode="auto">
            <a:xfrm flipH="1">
              <a:off x="854" y="3368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Line 785"/>
            <p:cNvSpPr>
              <a:spLocks noChangeShapeType="1"/>
            </p:cNvSpPr>
            <p:nvPr/>
          </p:nvSpPr>
          <p:spPr bwMode="auto">
            <a:xfrm>
              <a:off x="875" y="3368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Line 786"/>
            <p:cNvSpPr>
              <a:spLocks noChangeShapeType="1"/>
            </p:cNvSpPr>
            <p:nvPr/>
          </p:nvSpPr>
          <p:spPr bwMode="auto">
            <a:xfrm>
              <a:off x="854" y="3389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Line 787"/>
            <p:cNvSpPr>
              <a:spLocks noChangeShapeType="1"/>
            </p:cNvSpPr>
            <p:nvPr/>
          </p:nvSpPr>
          <p:spPr bwMode="auto">
            <a:xfrm>
              <a:off x="720" y="349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Line 788"/>
            <p:cNvSpPr>
              <a:spLocks noChangeShapeType="1"/>
            </p:cNvSpPr>
            <p:nvPr/>
          </p:nvSpPr>
          <p:spPr bwMode="auto">
            <a:xfrm flipH="1">
              <a:off x="720" y="3495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Line 789"/>
            <p:cNvSpPr>
              <a:spLocks noChangeShapeType="1"/>
            </p:cNvSpPr>
            <p:nvPr/>
          </p:nvSpPr>
          <p:spPr bwMode="auto">
            <a:xfrm>
              <a:off x="741" y="3495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Line 790"/>
            <p:cNvSpPr>
              <a:spLocks noChangeShapeType="1"/>
            </p:cNvSpPr>
            <p:nvPr/>
          </p:nvSpPr>
          <p:spPr bwMode="auto">
            <a:xfrm>
              <a:off x="720" y="3516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Line 791"/>
            <p:cNvSpPr>
              <a:spLocks noChangeShapeType="1"/>
            </p:cNvSpPr>
            <p:nvPr/>
          </p:nvSpPr>
          <p:spPr bwMode="auto">
            <a:xfrm>
              <a:off x="854" y="3367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Line 792"/>
            <p:cNvSpPr>
              <a:spLocks noChangeShapeType="1"/>
            </p:cNvSpPr>
            <p:nvPr/>
          </p:nvSpPr>
          <p:spPr bwMode="auto">
            <a:xfrm flipH="1">
              <a:off x="854" y="3367"/>
              <a:ext cx="42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Line 793"/>
            <p:cNvSpPr>
              <a:spLocks noChangeShapeType="1"/>
            </p:cNvSpPr>
            <p:nvPr/>
          </p:nvSpPr>
          <p:spPr bwMode="auto">
            <a:xfrm>
              <a:off x="875" y="3367"/>
              <a:ext cx="0" cy="4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Line 794"/>
            <p:cNvSpPr>
              <a:spLocks noChangeShapeType="1"/>
            </p:cNvSpPr>
            <p:nvPr/>
          </p:nvSpPr>
          <p:spPr bwMode="auto">
            <a:xfrm>
              <a:off x="854" y="3388"/>
              <a:ext cx="4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795"/>
            <p:cNvSpPr>
              <a:spLocks/>
            </p:cNvSpPr>
            <p:nvPr/>
          </p:nvSpPr>
          <p:spPr bwMode="auto">
            <a:xfrm>
              <a:off x="665" y="1890"/>
              <a:ext cx="2107" cy="1695"/>
            </a:xfrm>
            <a:custGeom>
              <a:avLst/>
              <a:gdLst>
                <a:gd name="T0" fmla="*/ 42 w 4214"/>
                <a:gd name="T1" fmla="*/ 3357 h 3392"/>
                <a:gd name="T2" fmla="*/ 128 w 4214"/>
                <a:gd name="T3" fmla="*/ 3288 h 3392"/>
                <a:gd name="T4" fmla="*/ 213 w 4214"/>
                <a:gd name="T5" fmla="*/ 3221 h 3392"/>
                <a:gd name="T6" fmla="*/ 297 w 4214"/>
                <a:gd name="T7" fmla="*/ 3152 h 3392"/>
                <a:gd name="T8" fmla="*/ 384 w 4214"/>
                <a:gd name="T9" fmla="*/ 3083 h 3392"/>
                <a:gd name="T10" fmla="*/ 468 w 4214"/>
                <a:gd name="T11" fmla="*/ 3016 h 3392"/>
                <a:gd name="T12" fmla="*/ 553 w 4214"/>
                <a:gd name="T13" fmla="*/ 2947 h 3392"/>
                <a:gd name="T14" fmla="*/ 639 w 4214"/>
                <a:gd name="T15" fmla="*/ 2878 h 3392"/>
                <a:gd name="T16" fmla="*/ 724 w 4214"/>
                <a:gd name="T17" fmla="*/ 2810 h 3392"/>
                <a:gd name="T18" fmla="*/ 808 w 4214"/>
                <a:gd name="T19" fmla="*/ 2741 h 3392"/>
                <a:gd name="T20" fmla="*/ 894 w 4214"/>
                <a:gd name="T21" fmla="*/ 2672 h 3392"/>
                <a:gd name="T22" fmla="*/ 979 w 4214"/>
                <a:gd name="T23" fmla="*/ 2603 h 3392"/>
                <a:gd name="T24" fmla="*/ 1063 w 4214"/>
                <a:gd name="T25" fmla="*/ 2536 h 3392"/>
                <a:gd name="T26" fmla="*/ 1150 w 4214"/>
                <a:gd name="T27" fmla="*/ 2467 h 3392"/>
                <a:gd name="T28" fmla="*/ 1234 w 4214"/>
                <a:gd name="T29" fmla="*/ 2398 h 3392"/>
                <a:gd name="T30" fmla="*/ 1319 w 4214"/>
                <a:gd name="T31" fmla="*/ 2330 h 3392"/>
                <a:gd name="T32" fmla="*/ 1405 w 4214"/>
                <a:gd name="T33" fmla="*/ 2261 h 3392"/>
                <a:gd name="T34" fmla="*/ 1490 w 4214"/>
                <a:gd name="T35" fmla="*/ 2192 h 3392"/>
                <a:gd name="T36" fmla="*/ 1574 w 4214"/>
                <a:gd name="T37" fmla="*/ 2125 h 3392"/>
                <a:gd name="T38" fmla="*/ 1660 w 4214"/>
                <a:gd name="T39" fmla="*/ 2056 h 3392"/>
                <a:gd name="T40" fmla="*/ 1745 w 4214"/>
                <a:gd name="T41" fmla="*/ 1987 h 3392"/>
                <a:gd name="T42" fmla="*/ 1829 w 4214"/>
                <a:gd name="T43" fmla="*/ 1920 h 3392"/>
                <a:gd name="T44" fmla="*/ 1916 w 4214"/>
                <a:gd name="T45" fmla="*/ 1851 h 3392"/>
                <a:gd name="T46" fmla="*/ 2000 w 4214"/>
                <a:gd name="T47" fmla="*/ 1781 h 3392"/>
                <a:gd name="T48" fmla="*/ 2085 w 4214"/>
                <a:gd name="T49" fmla="*/ 1712 h 3392"/>
                <a:gd name="T50" fmla="*/ 2171 w 4214"/>
                <a:gd name="T51" fmla="*/ 1645 h 3392"/>
                <a:gd name="T52" fmla="*/ 2256 w 4214"/>
                <a:gd name="T53" fmla="*/ 1576 h 3392"/>
                <a:gd name="T54" fmla="*/ 2340 w 4214"/>
                <a:gd name="T55" fmla="*/ 1507 h 3392"/>
                <a:gd name="T56" fmla="*/ 2426 w 4214"/>
                <a:gd name="T57" fmla="*/ 1440 h 3392"/>
                <a:gd name="T58" fmla="*/ 2511 w 4214"/>
                <a:gd name="T59" fmla="*/ 1371 h 3392"/>
                <a:gd name="T60" fmla="*/ 2595 w 4214"/>
                <a:gd name="T61" fmla="*/ 1302 h 3392"/>
                <a:gd name="T62" fmla="*/ 2682 w 4214"/>
                <a:gd name="T63" fmla="*/ 1234 h 3392"/>
                <a:gd name="T64" fmla="*/ 2766 w 4214"/>
                <a:gd name="T65" fmla="*/ 1165 h 3392"/>
                <a:gd name="T66" fmla="*/ 2853 w 4214"/>
                <a:gd name="T67" fmla="*/ 1096 h 3392"/>
                <a:gd name="T68" fmla="*/ 2937 w 4214"/>
                <a:gd name="T69" fmla="*/ 1027 h 3392"/>
                <a:gd name="T70" fmla="*/ 3022 w 4214"/>
                <a:gd name="T71" fmla="*/ 960 h 3392"/>
                <a:gd name="T72" fmla="*/ 3108 w 4214"/>
                <a:gd name="T73" fmla="*/ 891 h 3392"/>
                <a:gd name="T74" fmla="*/ 3192 w 4214"/>
                <a:gd name="T75" fmla="*/ 822 h 3392"/>
                <a:gd name="T76" fmla="*/ 3277 w 4214"/>
                <a:gd name="T77" fmla="*/ 754 h 3392"/>
                <a:gd name="T78" fmla="*/ 3363 w 4214"/>
                <a:gd name="T79" fmla="*/ 685 h 3392"/>
                <a:gd name="T80" fmla="*/ 3448 w 4214"/>
                <a:gd name="T81" fmla="*/ 616 h 3392"/>
                <a:gd name="T82" fmla="*/ 3532 w 4214"/>
                <a:gd name="T83" fmla="*/ 549 h 3392"/>
                <a:gd name="T84" fmla="*/ 3619 w 4214"/>
                <a:gd name="T85" fmla="*/ 480 h 3392"/>
                <a:gd name="T86" fmla="*/ 3703 w 4214"/>
                <a:gd name="T87" fmla="*/ 411 h 3392"/>
                <a:gd name="T88" fmla="*/ 3788 w 4214"/>
                <a:gd name="T89" fmla="*/ 342 h 3392"/>
                <a:gd name="T90" fmla="*/ 3874 w 4214"/>
                <a:gd name="T91" fmla="*/ 275 h 3392"/>
                <a:gd name="T92" fmla="*/ 3958 w 4214"/>
                <a:gd name="T93" fmla="*/ 205 h 3392"/>
                <a:gd name="T94" fmla="*/ 4043 w 4214"/>
                <a:gd name="T95" fmla="*/ 136 h 3392"/>
                <a:gd name="T96" fmla="*/ 4129 w 4214"/>
                <a:gd name="T97" fmla="*/ 69 h 3392"/>
                <a:gd name="T98" fmla="*/ 4214 w 4214"/>
                <a:gd name="T99" fmla="*/ 0 h 3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14" h="3392">
                  <a:moveTo>
                    <a:pt x="0" y="3392"/>
                  </a:moveTo>
                  <a:lnTo>
                    <a:pt x="42" y="3357"/>
                  </a:lnTo>
                  <a:lnTo>
                    <a:pt x="84" y="3323"/>
                  </a:lnTo>
                  <a:lnTo>
                    <a:pt x="128" y="3288"/>
                  </a:lnTo>
                  <a:lnTo>
                    <a:pt x="171" y="3256"/>
                  </a:lnTo>
                  <a:lnTo>
                    <a:pt x="213" y="3221"/>
                  </a:lnTo>
                  <a:lnTo>
                    <a:pt x="255" y="3187"/>
                  </a:lnTo>
                  <a:lnTo>
                    <a:pt x="297" y="3152"/>
                  </a:lnTo>
                  <a:lnTo>
                    <a:pt x="340" y="3117"/>
                  </a:lnTo>
                  <a:lnTo>
                    <a:pt x="384" y="3083"/>
                  </a:lnTo>
                  <a:lnTo>
                    <a:pt x="426" y="3050"/>
                  </a:lnTo>
                  <a:lnTo>
                    <a:pt x="468" y="3016"/>
                  </a:lnTo>
                  <a:lnTo>
                    <a:pt x="511" y="2981"/>
                  </a:lnTo>
                  <a:lnTo>
                    <a:pt x="553" y="2947"/>
                  </a:lnTo>
                  <a:lnTo>
                    <a:pt x="595" y="2912"/>
                  </a:lnTo>
                  <a:lnTo>
                    <a:pt x="639" y="2878"/>
                  </a:lnTo>
                  <a:lnTo>
                    <a:pt x="681" y="2843"/>
                  </a:lnTo>
                  <a:lnTo>
                    <a:pt x="724" y="2810"/>
                  </a:lnTo>
                  <a:lnTo>
                    <a:pt x="766" y="2776"/>
                  </a:lnTo>
                  <a:lnTo>
                    <a:pt x="808" y="2741"/>
                  </a:lnTo>
                  <a:lnTo>
                    <a:pt x="850" y="2707"/>
                  </a:lnTo>
                  <a:lnTo>
                    <a:pt x="894" y="2672"/>
                  </a:lnTo>
                  <a:lnTo>
                    <a:pt x="937" y="2638"/>
                  </a:lnTo>
                  <a:lnTo>
                    <a:pt x="979" y="2603"/>
                  </a:lnTo>
                  <a:lnTo>
                    <a:pt x="1021" y="2570"/>
                  </a:lnTo>
                  <a:lnTo>
                    <a:pt x="1063" y="2536"/>
                  </a:lnTo>
                  <a:lnTo>
                    <a:pt x="1106" y="2501"/>
                  </a:lnTo>
                  <a:lnTo>
                    <a:pt x="1150" y="2467"/>
                  </a:lnTo>
                  <a:lnTo>
                    <a:pt x="1192" y="2432"/>
                  </a:lnTo>
                  <a:lnTo>
                    <a:pt x="1234" y="2398"/>
                  </a:lnTo>
                  <a:lnTo>
                    <a:pt x="1277" y="2365"/>
                  </a:lnTo>
                  <a:lnTo>
                    <a:pt x="1319" y="2330"/>
                  </a:lnTo>
                  <a:lnTo>
                    <a:pt x="1361" y="2296"/>
                  </a:lnTo>
                  <a:lnTo>
                    <a:pt x="1405" y="2261"/>
                  </a:lnTo>
                  <a:lnTo>
                    <a:pt x="1447" y="2227"/>
                  </a:lnTo>
                  <a:lnTo>
                    <a:pt x="1490" y="2192"/>
                  </a:lnTo>
                  <a:lnTo>
                    <a:pt x="1532" y="2158"/>
                  </a:lnTo>
                  <a:lnTo>
                    <a:pt x="1574" y="2125"/>
                  </a:lnTo>
                  <a:lnTo>
                    <a:pt x="1618" y="2090"/>
                  </a:lnTo>
                  <a:lnTo>
                    <a:pt x="1660" y="2056"/>
                  </a:lnTo>
                  <a:lnTo>
                    <a:pt x="1703" y="2021"/>
                  </a:lnTo>
                  <a:lnTo>
                    <a:pt x="1745" y="1987"/>
                  </a:lnTo>
                  <a:lnTo>
                    <a:pt x="1787" y="1952"/>
                  </a:lnTo>
                  <a:lnTo>
                    <a:pt x="1829" y="1920"/>
                  </a:lnTo>
                  <a:lnTo>
                    <a:pt x="1874" y="1885"/>
                  </a:lnTo>
                  <a:lnTo>
                    <a:pt x="1916" y="1851"/>
                  </a:lnTo>
                  <a:lnTo>
                    <a:pt x="1958" y="1816"/>
                  </a:lnTo>
                  <a:lnTo>
                    <a:pt x="2000" y="1781"/>
                  </a:lnTo>
                  <a:lnTo>
                    <a:pt x="2043" y="1747"/>
                  </a:lnTo>
                  <a:lnTo>
                    <a:pt x="2085" y="1712"/>
                  </a:lnTo>
                  <a:lnTo>
                    <a:pt x="2129" y="1680"/>
                  </a:lnTo>
                  <a:lnTo>
                    <a:pt x="2171" y="1645"/>
                  </a:lnTo>
                  <a:lnTo>
                    <a:pt x="2213" y="1611"/>
                  </a:lnTo>
                  <a:lnTo>
                    <a:pt x="2256" y="1576"/>
                  </a:lnTo>
                  <a:lnTo>
                    <a:pt x="2298" y="1542"/>
                  </a:lnTo>
                  <a:lnTo>
                    <a:pt x="2340" y="1507"/>
                  </a:lnTo>
                  <a:lnTo>
                    <a:pt x="2384" y="1472"/>
                  </a:lnTo>
                  <a:lnTo>
                    <a:pt x="2426" y="1440"/>
                  </a:lnTo>
                  <a:lnTo>
                    <a:pt x="2469" y="1405"/>
                  </a:lnTo>
                  <a:lnTo>
                    <a:pt x="2511" y="1371"/>
                  </a:lnTo>
                  <a:lnTo>
                    <a:pt x="2553" y="1336"/>
                  </a:lnTo>
                  <a:lnTo>
                    <a:pt x="2595" y="1302"/>
                  </a:lnTo>
                  <a:lnTo>
                    <a:pt x="2640" y="1267"/>
                  </a:lnTo>
                  <a:lnTo>
                    <a:pt x="2682" y="1234"/>
                  </a:lnTo>
                  <a:lnTo>
                    <a:pt x="2724" y="1200"/>
                  </a:lnTo>
                  <a:lnTo>
                    <a:pt x="2766" y="1165"/>
                  </a:lnTo>
                  <a:lnTo>
                    <a:pt x="2809" y="1131"/>
                  </a:lnTo>
                  <a:lnTo>
                    <a:pt x="2853" y="1096"/>
                  </a:lnTo>
                  <a:lnTo>
                    <a:pt x="2895" y="1062"/>
                  </a:lnTo>
                  <a:lnTo>
                    <a:pt x="2937" y="1027"/>
                  </a:lnTo>
                  <a:lnTo>
                    <a:pt x="2979" y="994"/>
                  </a:lnTo>
                  <a:lnTo>
                    <a:pt x="3022" y="960"/>
                  </a:lnTo>
                  <a:lnTo>
                    <a:pt x="3064" y="925"/>
                  </a:lnTo>
                  <a:lnTo>
                    <a:pt x="3108" y="891"/>
                  </a:lnTo>
                  <a:lnTo>
                    <a:pt x="3150" y="856"/>
                  </a:lnTo>
                  <a:lnTo>
                    <a:pt x="3192" y="822"/>
                  </a:lnTo>
                  <a:lnTo>
                    <a:pt x="3235" y="789"/>
                  </a:lnTo>
                  <a:lnTo>
                    <a:pt x="3277" y="754"/>
                  </a:lnTo>
                  <a:lnTo>
                    <a:pt x="3319" y="720"/>
                  </a:lnTo>
                  <a:lnTo>
                    <a:pt x="3363" y="685"/>
                  </a:lnTo>
                  <a:lnTo>
                    <a:pt x="3406" y="651"/>
                  </a:lnTo>
                  <a:lnTo>
                    <a:pt x="3448" y="616"/>
                  </a:lnTo>
                  <a:lnTo>
                    <a:pt x="3490" y="582"/>
                  </a:lnTo>
                  <a:lnTo>
                    <a:pt x="3532" y="549"/>
                  </a:lnTo>
                  <a:lnTo>
                    <a:pt x="3574" y="515"/>
                  </a:lnTo>
                  <a:lnTo>
                    <a:pt x="3619" y="480"/>
                  </a:lnTo>
                  <a:lnTo>
                    <a:pt x="3661" y="445"/>
                  </a:lnTo>
                  <a:lnTo>
                    <a:pt x="3703" y="411"/>
                  </a:lnTo>
                  <a:lnTo>
                    <a:pt x="3745" y="376"/>
                  </a:lnTo>
                  <a:lnTo>
                    <a:pt x="3788" y="342"/>
                  </a:lnTo>
                  <a:lnTo>
                    <a:pt x="3830" y="309"/>
                  </a:lnTo>
                  <a:lnTo>
                    <a:pt x="3874" y="275"/>
                  </a:lnTo>
                  <a:lnTo>
                    <a:pt x="3916" y="240"/>
                  </a:lnTo>
                  <a:lnTo>
                    <a:pt x="3958" y="205"/>
                  </a:lnTo>
                  <a:lnTo>
                    <a:pt x="4001" y="171"/>
                  </a:lnTo>
                  <a:lnTo>
                    <a:pt x="4043" y="136"/>
                  </a:lnTo>
                  <a:lnTo>
                    <a:pt x="4085" y="104"/>
                  </a:lnTo>
                  <a:lnTo>
                    <a:pt x="4129" y="69"/>
                  </a:lnTo>
                  <a:lnTo>
                    <a:pt x="4172" y="35"/>
                  </a:lnTo>
                  <a:lnTo>
                    <a:pt x="4214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796"/>
            <p:cNvSpPr>
              <a:spLocks noChangeArrowheads="1"/>
            </p:cNvSpPr>
            <p:nvPr/>
          </p:nvSpPr>
          <p:spPr bwMode="auto">
            <a:xfrm rot="16200000">
              <a:off x="279" y="3075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Rectangle 797"/>
            <p:cNvSpPr>
              <a:spLocks noChangeArrowheads="1"/>
            </p:cNvSpPr>
            <p:nvPr/>
          </p:nvSpPr>
          <p:spPr bwMode="auto">
            <a:xfrm rot="16200000">
              <a:off x="226" y="2876"/>
              <a:ext cx="2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en-US" altLang="en-US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ppy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Rectangle 798"/>
            <p:cNvSpPr>
              <a:spLocks noChangeArrowheads="1"/>
            </p:cNvSpPr>
            <p:nvPr/>
          </p:nvSpPr>
          <p:spPr bwMode="auto">
            <a:xfrm rot="16200000">
              <a:off x="384" y="2766"/>
              <a:ext cx="3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Rectangle 799"/>
            <p:cNvSpPr>
              <a:spLocks noChangeArrowheads="1"/>
            </p:cNvSpPr>
            <p:nvPr/>
          </p:nvSpPr>
          <p:spPr bwMode="auto">
            <a:xfrm rot="16200000">
              <a:off x="307" y="2686"/>
              <a:ext cx="82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0" name="Rectangle 800"/>
            <p:cNvSpPr>
              <a:spLocks noChangeArrowheads="1"/>
            </p:cNvSpPr>
            <p:nvPr/>
          </p:nvSpPr>
          <p:spPr bwMode="auto">
            <a:xfrm rot="16200000">
              <a:off x="304" y="2653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1" name="Rectangle 801"/>
            <p:cNvSpPr>
              <a:spLocks noChangeArrowheads="1"/>
            </p:cNvSpPr>
            <p:nvPr/>
          </p:nvSpPr>
          <p:spPr bwMode="auto">
            <a:xfrm rot="16200000">
              <a:off x="207" y="2516"/>
              <a:ext cx="28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2" name="Rectangle 802"/>
            <p:cNvSpPr>
              <a:spLocks noChangeArrowheads="1"/>
            </p:cNvSpPr>
            <p:nvPr/>
          </p:nvSpPr>
          <p:spPr bwMode="auto">
            <a:xfrm rot="16200000">
              <a:off x="304" y="2387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3" name="Rectangle 803"/>
            <p:cNvSpPr>
              <a:spLocks noChangeArrowheads="1"/>
            </p:cNvSpPr>
            <p:nvPr/>
          </p:nvSpPr>
          <p:spPr bwMode="auto">
            <a:xfrm rot="16200000">
              <a:off x="272" y="2317"/>
              <a:ext cx="151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4" name="Rectangle 804"/>
            <p:cNvSpPr>
              <a:spLocks noChangeArrowheads="1"/>
            </p:cNvSpPr>
            <p:nvPr/>
          </p:nvSpPr>
          <p:spPr bwMode="auto">
            <a:xfrm rot="16200000">
              <a:off x="304" y="2250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5" name="Rectangle 805"/>
            <p:cNvSpPr>
              <a:spLocks noChangeArrowheads="1"/>
            </p:cNvSpPr>
            <p:nvPr/>
          </p:nvSpPr>
          <p:spPr bwMode="auto">
            <a:xfrm rot="16200000">
              <a:off x="275" y="2183"/>
              <a:ext cx="13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6" name="Rectangle 806"/>
            <p:cNvSpPr>
              <a:spLocks noChangeArrowheads="1"/>
            </p:cNvSpPr>
            <p:nvPr/>
          </p:nvSpPr>
          <p:spPr bwMode="auto">
            <a:xfrm rot="16200000">
              <a:off x="304" y="2146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7" name="Rectangle 807"/>
            <p:cNvSpPr>
              <a:spLocks noChangeArrowheads="1"/>
            </p:cNvSpPr>
            <p:nvPr/>
          </p:nvSpPr>
          <p:spPr bwMode="auto">
            <a:xfrm>
              <a:off x="1037" y="3816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Rectangle 808"/>
            <p:cNvSpPr>
              <a:spLocks noChangeArrowheads="1"/>
            </p:cNvSpPr>
            <p:nvPr/>
          </p:nvSpPr>
          <p:spPr bwMode="auto">
            <a:xfrm>
              <a:off x="1184" y="3820"/>
              <a:ext cx="2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en-US" altLang="en-US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ppy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9" name="Rectangle 809"/>
            <p:cNvSpPr>
              <a:spLocks noChangeArrowheads="1"/>
            </p:cNvSpPr>
            <p:nvPr/>
          </p:nvSpPr>
          <p:spPr bwMode="auto">
            <a:xfrm>
              <a:off x="1433" y="3897"/>
              <a:ext cx="61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0" name="Rectangle 810"/>
            <p:cNvSpPr>
              <a:spLocks noChangeArrowheads="1"/>
            </p:cNvSpPr>
            <p:nvPr/>
          </p:nvSpPr>
          <p:spPr bwMode="auto">
            <a:xfrm>
              <a:off x="1469" y="3820"/>
              <a:ext cx="82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1" name="Rectangle 811"/>
            <p:cNvSpPr>
              <a:spLocks noChangeArrowheads="1"/>
            </p:cNvSpPr>
            <p:nvPr/>
          </p:nvSpPr>
          <p:spPr bwMode="auto">
            <a:xfrm>
              <a:off x="1500" y="3820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2" name="Rectangle 812"/>
            <p:cNvSpPr>
              <a:spLocks noChangeArrowheads="1"/>
            </p:cNvSpPr>
            <p:nvPr/>
          </p:nvSpPr>
          <p:spPr bwMode="auto">
            <a:xfrm>
              <a:off x="1537" y="3816"/>
              <a:ext cx="6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all-electron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3" name="Rectangle 813"/>
            <p:cNvSpPr>
              <a:spLocks noChangeArrowheads="1"/>
            </p:cNvSpPr>
            <p:nvPr/>
          </p:nvSpPr>
          <p:spPr bwMode="auto">
            <a:xfrm>
              <a:off x="2125" y="3820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4" name="Rectangle 814"/>
            <p:cNvSpPr>
              <a:spLocks noChangeArrowheads="1"/>
            </p:cNvSpPr>
            <p:nvPr/>
          </p:nvSpPr>
          <p:spPr bwMode="auto">
            <a:xfrm>
              <a:off x="2161" y="3820"/>
              <a:ext cx="151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5" name="Rectangle 815"/>
            <p:cNvSpPr>
              <a:spLocks noChangeArrowheads="1"/>
            </p:cNvSpPr>
            <p:nvPr/>
          </p:nvSpPr>
          <p:spPr bwMode="auto">
            <a:xfrm>
              <a:off x="2259" y="3820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6" name="Rectangle 816"/>
            <p:cNvSpPr>
              <a:spLocks noChangeArrowheads="1"/>
            </p:cNvSpPr>
            <p:nvPr/>
          </p:nvSpPr>
          <p:spPr bwMode="auto">
            <a:xfrm>
              <a:off x="2296" y="3809"/>
              <a:ext cx="13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7" name="Rectangle 817"/>
            <p:cNvSpPr>
              <a:spLocks noChangeArrowheads="1"/>
            </p:cNvSpPr>
            <p:nvPr/>
          </p:nvSpPr>
          <p:spPr bwMode="auto">
            <a:xfrm>
              <a:off x="2362" y="3820"/>
              <a:ext cx="87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590" name="Inhaltsplatzhalter 6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8706" y="613643"/>
            <a:ext cx="2075727" cy="225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2" name="Rechteck 591"/>
          <p:cNvSpPr/>
          <p:nvPr/>
        </p:nvSpPr>
        <p:spPr>
          <a:xfrm>
            <a:off x="7693683" y="1484784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M=Co</a:t>
            </a:r>
            <a:endParaRPr lang="de-DE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82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8103"/>
            <a:ext cx="3430829" cy="26264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98168"/>
            <a:ext cx="3430829" cy="2626462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878103"/>
            <a:ext cx="3430829" cy="2626462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395859" y="789700"/>
            <a:ext cx="17572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BP86/def2-SV(P)</a:t>
            </a:r>
          </a:p>
        </p:txBody>
      </p:sp>
      <p:sp>
        <p:nvSpPr>
          <p:cNvPr id="18" name="Rechteck 17"/>
          <p:cNvSpPr/>
          <p:nvPr/>
        </p:nvSpPr>
        <p:spPr>
          <a:xfrm>
            <a:off x="4998031" y="795239"/>
            <a:ext cx="1878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B3LYP/def2-SV(P</a:t>
            </a:r>
            <a:r>
              <a:rPr lang="en-US" sz="1600" dirty="0"/>
              <a:t>)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3598168"/>
            <a:ext cx="3430829" cy="2626462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1383388" y="3547920"/>
            <a:ext cx="1733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BP86/def2-TZVP</a:t>
            </a:r>
          </a:p>
        </p:txBody>
      </p:sp>
      <p:sp>
        <p:nvSpPr>
          <p:cNvPr id="20" name="Rechteck 19"/>
          <p:cNvSpPr/>
          <p:nvPr/>
        </p:nvSpPr>
        <p:spPr>
          <a:xfrm>
            <a:off x="4932924" y="3547920"/>
            <a:ext cx="1854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B3LYP/def2-TZVP</a:t>
            </a:r>
            <a:endParaRPr lang="en-US" sz="1600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27" y="2564904"/>
            <a:ext cx="1421545" cy="156619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7746458" y="436510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28823C"/>
                </a:solidFill>
                <a:latin typeface="+mj-lt"/>
                <a:cs typeface="Times New Roman" panose="02020603050405020304" pitchFamily="18" charset="0"/>
              </a:rPr>
              <a:t>M=</a:t>
            </a:r>
            <a:r>
              <a:rPr lang="de-DE" b="1" dirty="0" err="1">
                <a:solidFill>
                  <a:srgbClr val="28823C"/>
                </a:solidFill>
                <a:latin typeface="+mj-lt"/>
                <a:cs typeface="Times New Roman" panose="02020603050405020304" pitchFamily="18" charset="0"/>
              </a:rPr>
              <a:t>Ir</a:t>
            </a:r>
            <a:endParaRPr lang="de-DE" dirty="0">
              <a:solidFill>
                <a:srgbClr val="28823C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390525" y="116632"/>
            <a:ext cx="7205811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VCD with effective core potentials</a:t>
            </a:r>
            <a:endParaRPr lang="en-US" kern="0" dirty="0"/>
          </a:p>
        </p:txBody>
      </p:sp>
      <p:sp>
        <p:nvSpPr>
          <p:cNvPr id="2" name="Rechteck 1"/>
          <p:cNvSpPr/>
          <p:nvPr/>
        </p:nvSpPr>
        <p:spPr>
          <a:xfrm>
            <a:off x="1410363" y="1125711"/>
            <a:ext cx="28161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CPU</a:t>
            </a:r>
            <a:r>
              <a:rPr lang="de-DE" sz="1600" dirty="0"/>
              <a:t>: </a:t>
            </a:r>
            <a:r>
              <a:rPr lang="de-DE" sz="1600" dirty="0">
                <a:latin typeface="Courant" panose="02000509030000020004" pitchFamily="49" charset="0"/>
              </a:rPr>
              <a:t>mpshift</a:t>
            </a:r>
            <a:r>
              <a:rPr lang="de-DE" sz="1600" dirty="0"/>
              <a:t>: 0.1 h </a:t>
            </a:r>
            <a:br>
              <a:rPr lang="de-DE" sz="1600" dirty="0"/>
            </a:br>
            <a:r>
              <a:rPr lang="de-DE" sz="1600" dirty="0"/>
              <a:t>            </a:t>
            </a:r>
            <a:r>
              <a:rPr lang="de-DE" sz="1600" dirty="0">
                <a:latin typeface="Courant" panose="02000509030000020004" pitchFamily="49" charset="0"/>
              </a:rPr>
              <a:t>aoforce</a:t>
            </a:r>
            <a:r>
              <a:rPr lang="de-DE" sz="1600" dirty="0"/>
              <a:t>: 2.1 h</a:t>
            </a:r>
          </a:p>
        </p:txBody>
      </p:sp>
      <p:sp>
        <p:nvSpPr>
          <p:cNvPr id="17" name="Rechteck 16"/>
          <p:cNvSpPr/>
          <p:nvPr/>
        </p:nvSpPr>
        <p:spPr>
          <a:xfrm>
            <a:off x="4998031" y="1132079"/>
            <a:ext cx="28161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CPU</a:t>
            </a:r>
            <a:r>
              <a:rPr lang="de-DE" sz="1600" dirty="0"/>
              <a:t>: </a:t>
            </a:r>
            <a:r>
              <a:rPr lang="de-DE" sz="1600" dirty="0">
                <a:latin typeface="Courant" panose="02000509030000020004" pitchFamily="49" charset="0"/>
              </a:rPr>
              <a:t>mpshift</a:t>
            </a:r>
            <a:r>
              <a:rPr lang="de-DE" sz="1600" dirty="0"/>
              <a:t>: 0.3 h </a:t>
            </a:r>
            <a:br>
              <a:rPr lang="de-DE" sz="1600" dirty="0"/>
            </a:br>
            <a:r>
              <a:rPr lang="de-DE" sz="1600" dirty="0"/>
              <a:t>            </a:t>
            </a:r>
            <a:r>
              <a:rPr lang="de-DE" sz="1600" dirty="0">
                <a:latin typeface="Courant" panose="02000509030000020004" pitchFamily="49" charset="0"/>
              </a:rPr>
              <a:t>aoforce</a:t>
            </a:r>
            <a:r>
              <a:rPr lang="de-DE" sz="1600" dirty="0"/>
              <a:t>: 10.1 h</a:t>
            </a:r>
          </a:p>
        </p:txBody>
      </p:sp>
      <p:sp>
        <p:nvSpPr>
          <p:cNvPr id="19" name="Rechteck 18"/>
          <p:cNvSpPr/>
          <p:nvPr/>
        </p:nvSpPr>
        <p:spPr>
          <a:xfrm>
            <a:off x="1395859" y="3861048"/>
            <a:ext cx="28161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CPU</a:t>
            </a:r>
            <a:r>
              <a:rPr lang="de-DE" sz="1600" dirty="0"/>
              <a:t>: </a:t>
            </a:r>
            <a:r>
              <a:rPr lang="de-DE" sz="1600" dirty="0">
                <a:latin typeface="Courant" panose="02000509030000020004" pitchFamily="49" charset="0"/>
              </a:rPr>
              <a:t>mpshift</a:t>
            </a:r>
            <a:r>
              <a:rPr lang="de-DE" sz="1600" dirty="0"/>
              <a:t>: 0.9 h </a:t>
            </a:r>
            <a:br>
              <a:rPr lang="de-DE" sz="1600" dirty="0"/>
            </a:br>
            <a:r>
              <a:rPr lang="de-DE" sz="1600" dirty="0"/>
              <a:t>            </a:t>
            </a:r>
            <a:r>
              <a:rPr lang="de-DE" sz="1600" dirty="0">
                <a:latin typeface="Courant" panose="02000509030000020004" pitchFamily="49" charset="0"/>
              </a:rPr>
              <a:t>aoforce</a:t>
            </a:r>
            <a:r>
              <a:rPr lang="de-DE" sz="1600" dirty="0"/>
              <a:t>: 16.6 h</a:t>
            </a:r>
          </a:p>
        </p:txBody>
      </p:sp>
      <p:sp>
        <p:nvSpPr>
          <p:cNvPr id="23" name="Rechteck 22"/>
          <p:cNvSpPr/>
          <p:nvPr/>
        </p:nvSpPr>
        <p:spPr>
          <a:xfrm>
            <a:off x="4932924" y="3888957"/>
            <a:ext cx="28161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 CPU</a:t>
            </a:r>
            <a:r>
              <a:rPr lang="de-DE" sz="1600" dirty="0"/>
              <a:t>: </a:t>
            </a:r>
            <a:r>
              <a:rPr lang="de-DE" sz="1600" dirty="0">
                <a:latin typeface="Courant" panose="02000509030000020004" pitchFamily="49" charset="0"/>
              </a:rPr>
              <a:t>mpshift</a:t>
            </a:r>
            <a:r>
              <a:rPr lang="de-DE" sz="1600" dirty="0"/>
              <a:t>: 4.9 h </a:t>
            </a:r>
            <a:br>
              <a:rPr lang="de-DE" sz="1600" dirty="0"/>
            </a:br>
            <a:r>
              <a:rPr lang="de-DE" sz="1600" dirty="0"/>
              <a:t>            </a:t>
            </a:r>
            <a:r>
              <a:rPr lang="de-DE" sz="1600" dirty="0">
                <a:latin typeface="Courant" panose="02000509030000020004" pitchFamily="49" charset="0"/>
              </a:rPr>
              <a:t>aoforce</a:t>
            </a:r>
            <a:r>
              <a:rPr lang="de-DE" sz="1600" dirty="0"/>
              <a:t>: 167.5 h</a:t>
            </a:r>
          </a:p>
        </p:txBody>
      </p:sp>
    </p:spTree>
    <p:extLst>
      <p:ext uri="{BB962C8B-B14F-4D97-AF65-F5344CB8AC3E}">
        <p14:creationId xmlns:p14="http://schemas.microsoft.com/office/powerpoint/2010/main" val="27510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7522"/>
  <p:tag name="ORIGINALWIDTH" val="719.3802"/>
  <p:tag name="OUTPUTDPI" val="1200"/>
  <p:tag name="LATEXADDIN" val="\documentclass{article}&#10;\usepackage{amsmath}&#10;\usepackage{chemformula}&#10;\pagestyle{empty}&#10;\begin{document}&#10;&#10;\begin{equation*}&#10;E^{SM}=\sum_i\int\frac{q_i\rho(\boldsymbol r)}{\vert\boldsymbol{t}_i-\boldsymbol r\vert}d\boldsymbol r=\sum_{\mu\nu}D_{\mu\nu}\underbrace{\sum_i\int\frac{q_i\varphi_\mu\varphi_\nu}{\vert\boldsymbol{t}_i-\boldsymbol r\vert}d\boldsymbol r}_{V_{\mu\nu}^{SM}}&#10;\end{equation*}&#10;&#10;&#10;\end{document}"/>
  <p:tag name="IGUANATEXSIZE" val="50"/>
  <p:tag name="IGUANATEXCURSOR" val="272"/>
  <p:tag name="TRANSPARENCY" val="Wahr"/>
  <p:tag name="FILENAME" val=""/>
  <p:tag name="INPUTTYPE" val="0"/>
  <p:tag name="LATEXENGINEID" val="1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.85669"/>
  <p:tag name="ORIGINALWIDTH" val="719.7074"/>
  <p:tag name="OUTPUTDPI" val="1200"/>
  <p:tag name="LATEXADDIN" val="\documentclass{article}&#10;\usepackage{amsmath}&#10;\usepackage{chemformula}&#10;\pagestyle{empty}&#10;\begin{document}&#10;&#10;\begin{equation*}&#10;\left(\frac{\partial}{\partial \boldsymbol B}\mu\nu\vert\kappa\lambda\right)=\left(\overline{\mu\nu}\vert\kappa\lambda\right)=\frac{i}{2c}\int\int\left(\boldsymbol R_{\mu\nu}\times\boldsymbol r_1\right)\varphi_\mu(\boldsymbol r_1)\varphi_\nu(\boldsymbol r_1)\frac{1}{\vert\boldsymbol r_1 - \boldsymbol r_2 \vert}\varphi_\kappa(\boldsymbol r_2)\varphi_\lambda(\boldsymbol r_2)d\boldsymbol r_1 d\boldsymbol r_2&#10;\end{equation*}&#10;&#10;&#10;\end{document}"/>
  <p:tag name="IGUANATEXSIZE" val="70"/>
  <p:tag name="IGUANATEXCURSOR" val="201"/>
  <p:tag name="TRANSPARENCY" val="Wahr"/>
  <p:tag name="FILENAME" val=""/>
  <p:tag name="INPUTTYPE" val="0"/>
  <p:tag name="LATEXENGINEID" val="1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.71071"/>
  <p:tag name="ORIGINALWIDTH" val="720.0347"/>
  <p:tag name="OUTPUTDPI" val="1200"/>
  <p:tag name="LATEXADDIN" val="\documentclass{article}&#10;\usepackage{amsmath}&#10;\usepackage{chemformula}&#10;\pagestyle{empty}&#10;\begin{document}&#10;&#10;\begin{equation*}&#10;J_{\mu\nu}=\left(\mu\nu\vert\kappa\lambda\right)D_{\kappa\lambda}\qquad \Rightarrow \qquad J_{\mu\nu}^{\boldsymbol B}=\left(\left(\overline{\mu\nu}\vert\kappa\lambda\right)+\left(\mu\nu\vert\overline{\kappa\lambda}\right)\right)D_{\kappa\lambda}&#10;\end{equation*}&#10;&#10;&#10;\end{document}"/>
  <p:tag name="IGUANATEXSIZE" val="60"/>
  <p:tag name="IGUANATEXCURSOR" val="297"/>
  <p:tag name="TRANSPARENCY" val="Wahr"/>
  <p:tag name="FILENAME" val=""/>
  <p:tag name="INPUTTYPE" val="0"/>
  <p:tag name="LATEXENGINEID" val="1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.00362"/>
  <p:tag name="ORIGINALWIDTH" val="140.5072"/>
  <p:tag name="OUTPUTDPI" val="1200"/>
  <p:tag name="LATEXADDIN" val="\documentclass{article}&#10;\usepackage{amsmath}&#10;\usepackage{chemformula}&#10;\pagestyle{empty}&#10;\begin{document}&#10;&#10;\begin{equation*}&#10;D_{\kappa\lambda}&#10;\end{equation*}&#10;&#10;&#10;\end{document}"/>
  <p:tag name="IGUANATEXSIZE" val="18"/>
  <p:tag name="IGUANATEXCURSOR" val="124"/>
  <p:tag name="TRANSPARENCY" val="Wahr"/>
  <p:tag name="FILENAME" val=""/>
  <p:tag name="INPUTTYPE" val="0"/>
  <p:tag name="LATEXENGINEID" val="1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50512"/>
  <p:tag name="ORIGINALWIDTH" val="266.0137"/>
  <p:tag name="OUTPUTDPI" val="1200"/>
  <p:tag name="LATEXADDIN" val="\documentclass{article}&#10;\usepackage{amsmath}&#10;\usepackage{chemformula}&#10;\pagestyle{empty}&#10;\begin{document}&#10;&#10;\begin{equation*}&#10;\left(\mu\nu\vert\overline{\kappa\lambda}\right)&#10;\end{equation*}&#10;&#10;&#10;\end{document}"/>
  <p:tag name="IGUANATEXSIZE" val="18"/>
  <p:tag name="IGUANATEXCURSOR" val="172"/>
  <p:tag name="TRANSPARENCY" val="Wahr"/>
  <p:tag name="FILENAME" val=""/>
  <p:tag name="INPUTTYPE" val="0"/>
  <p:tag name="LATEXENGINEID" val="1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2.0109"/>
  <p:tag name="ORIGINALWIDTH" val="1844.595"/>
  <p:tag name="OUTPUTDPI" val="1200"/>
  <p:tag name="LATEXADDIN" val="\documentclass{article}&#10;\usepackage{amsmath}&#10;\usepackage{chemformula}&#10;\pagestyle{empty}&#10;\begin{document}&#10;&#10;\begin{equation*}&#10;J_{\mu\nu}^{\boldsymbol B}=\left(\overline{\mu\nu}\vert\kappa\lambda\right)D_{\kappa\lambda}\approx \left(\overline{\mu\nu}\vert\right. \underbrace{\left.Q\right)\left(Q\vert R\right)^{-1}\left(R\right.}_{1}\left.\vert\kappa\lambda\right)D_{\kappa\lambda}&#10;\end{equation*}&#10;&#10;&#10;\end{document}"/>
  <p:tag name="IGUANATEXSIZE" val="18"/>
  <p:tag name="IGUANATEXCURSOR" val="337"/>
  <p:tag name="TRANSPARENCY" val="Wahr"/>
  <p:tag name="FILENAME" val=""/>
  <p:tag name="INPUTTYPE" val="0"/>
  <p:tag name="LATEXENGINEID" val="1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0054"/>
  <p:tag name="ORIGINALWIDTH" val="936.0481"/>
  <p:tag name="OUTPUTDPI" val="1200"/>
  <p:tag name="LATEXADDIN" val="\documentclass{article}&#10;\usepackage{amsmath}&#10;\usepackage{chemformula}&#10;\pagestyle{empty}&#10;\begin{document}&#10;&#10;\begin{equation*}&#10;\left(Q\vert R\right)^{-1}\left(R\vert\kappa\lambda\right)D_{\kappa\lambda}=\Gamma_Q&#10;\end{equation*}&#10;&#10;&#10;\end{document}"/>
  <p:tag name="IGUANATEXSIZE" val="18"/>
  <p:tag name="IGUANATEXCURSOR" val="208"/>
  <p:tag name="TRANSPARENCY" val="Wahr"/>
  <p:tag name="FILENAME" val=""/>
  <p:tag name="INPUTTYPE" val="0"/>
  <p:tag name="LATEXENGINEID" val="1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0055"/>
  <p:tag name="ORIGINALWIDTH" val="596.0306"/>
  <p:tag name="OUTPUTDPI" val="1200"/>
  <p:tag name="LATEXADDIN" val="\documentclass{article}&#10;\usepackage{amsmath}&#10;\usepackage{chemformula}&#10;\pagestyle{empty}&#10;\begin{document}&#10;&#10;\begin{equation*}&#10;J_{\mu\nu}^{\boldsymbol B}=\left(\overline{\mu\nu}\vert Q\right)\Gamma_Q&#10;\end{equation*}&#10;&#10;&#10;\end{document}"/>
  <p:tag name="IGUANATEXSIZE" val="18"/>
  <p:tag name="IGUANATEXCURSOR" val="196"/>
  <p:tag name="TRANSPARENCY" val="Wahr"/>
  <p:tag name="FILENAME" val=""/>
  <p:tag name="INPUTTYPE" val="0"/>
  <p:tag name="LATEXENGINEID" val="1"/>
  <p:tag name="TEMPFOLDER" val="C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13126"/>
  <p:tag name="ORIGINALWIDTH" val="720.3619"/>
  <p:tag name="OUTPUTDPI" val="1200"/>
  <p:tag name="LATEXADDIN" val="\documentclass{article}&#10;\usepackage{amsmath}&#10;\usepackage{chemformula}&#10;\pagestyle{empty}&#10;\begin{document}&#10;&#10;\begin{equation*}&#10;\frac{1}{\vert\boldsymbol r_1-\boldsymbol r_2 \vert}=\frac{1}{\vert \boldsymbol R-(\boldsymbol a+\boldsymbol b)\vert}=\sum_{l=0}^\infty\sum_{m=-l}^l O_{lm}(\boldsymbol a)\left[\sum_{j=0}^\infty\sum_{k=-j}^j B_{jk}^{lm}(\boldsymbol R)O_{jk}(\boldsymbol b)\right]&#10;\end{equation*}&#10;&#10;\end{document}"/>
  <p:tag name="IGUANATEXSIZE" val="60"/>
  <p:tag name="IGUANATEXCURSOR" val="242"/>
  <p:tag name="TRANSPARENCY" val="Wahr"/>
  <p:tag name="FILENAME" val=""/>
  <p:tag name="INPUTTYPE" val="0"/>
  <p:tag name="LATEXENGINEID" val="1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00481"/>
  <p:tag name="ORIGINALWIDTH" val="89.00457"/>
  <p:tag name="OUTPUTDPI" val="1200"/>
  <p:tag name="LATEXADDIN" val="\documentclass{article}&#10;\usepackage{amsmath}&#10;\usepackage{chemformula}&#10;\pagestyle{empty}&#10;\begin{document}&#10;&#10;\begin{equation*}&#10;\rho^O&#10;\end{equation*}&#10;&#10;&#10;\end{document}"/>
  <p:tag name="IGUANATEXSIZE" val="18"/>
  <p:tag name="IGUANATEXCURSOR" val="130"/>
  <p:tag name="TRANSPARENCY" val="Wahr"/>
  <p:tag name="FILENAME" val=""/>
  <p:tag name="INPUTTYPE" val="0"/>
  <p:tag name="LATEXENGINEID" val="1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50472"/>
  <p:tag name="ORIGINALWIDTH" val="90.00465"/>
  <p:tag name="OUTPUTDPI" val="1200"/>
  <p:tag name="LATEXADDIN" val="\documentclass{article}&#10;\usepackage{amsmath}&#10;\usepackage{chemformula}&#10;\pagestyle{empty}&#10;\begin{document}&#10;&#10;\begin{equation*}&#10;\rho^R&#10;\end{equation*}&#10;&#10;&#10;\end{document}"/>
  <p:tag name="IGUANATEXSIZE" val="18"/>
  <p:tag name="IGUANATEXCURSOR" val="130"/>
  <p:tag name="TRANSPARENCY" val="Wahr"/>
  <p:tag name="FILENAME" val=""/>
  <p:tag name="INPUTTYPE" val="0"/>
  <p:tag name="LATEXENGINEID" val="1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350.518"/>
  <p:tag name="OUTPUTDPI" val="1200"/>
  <p:tag name="LATEXADDIN" val="\documentclass{article}&#10;\usepackage{amsmath}&#10;\usepackage{chemformula}&#10;\pagestyle{empty}&#10;\begin{document}&#10;&#10;\begin{equation*}&#10;q_i(\varepsilon=\infty)&#10;\end{equation*}&#10;&#10;&#10;\end{document}"/>
  <p:tag name="IGUANATEXSIZE" val="20"/>
  <p:tag name="IGUANATEXCURSOR" val="147"/>
  <p:tag name="TRANSPARENCY" val="Wahr"/>
  <p:tag name="FILENAME" val=""/>
  <p:tag name="INPUTTYPE" val="0"/>
  <p:tag name="LATEXENGINEID" val="1"/>
  <p:tag name="TEMPFOLDER" val="C: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4.0105"/>
  <p:tag name="ORIGINALWIDTH" val="1263.065"/>
  <p:tag name="OUTPUTDPI" val="1200"/>
  <p:tag name="LATEXADDIN" val="\documentclass{article}&#10;\usepackage{amsmath}&#10;\usepackage{chemformula}&#10;\pagestyle{empty}&#10;\begin{document}&#10;&#10;\begin{equation*}&#10;O_{lm}(\boldsymbol r)=\frac{r^l}{(l+\vert m\vert)\!}P_{lm}(\cos\theta)e^{-im\phi}&#10;\end{equation*}&#10;&#10;&#10;\end{document}"/>
  <p:tag name="IGUANATEXSIZE" val="18"/>
  <p:tag name="IGUANATEXCURSOR" val="192"/>
  <p:tag name="TRANSPARENCY" val="Wahr"/>
  <p:tag name="FILENAME" val=""/>
  <p:tag name="INPUTTYPE" val="0"/>
  <p:tag name="LATEXENGINEID" val="1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5037"/>
  <p:tag name="ORIGINALWIDTH" val="137.5071"/>
  <p:tag name="OUTPUTDPI" val="1200"/>
  <p:tag name="LATEXADDIN" val="\documentclass{article}&#10;\usepackage{amsmath}&#10;\usepackage{chemformula}&#10;\pagestyle{empty}&#10;\begin{document}&#10;&#10;\begin{equation*}&#10;O_{lm}&#10;\end{equation*}&#10;&#10;&#10;\end{document}"/>
  <p:tag name="IGUANATEXSIZE" val="18"/>
  <p:tag name="IGUANATEXCURSOR" val="130"/>
  <p:tag name="TRANSPARENCY" val="Wahr"/>
  <p:tag name="FILENAME" val=""/>
  <p:tag name="INPUTTYPE" val="0"/>
  <p:tag name="LATEXENGINEID" val="1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0055"/>
  <p:tag name="ORIGINALWIDTH" val="713.0366"/>
  <p:tag name="OUTPUTDPI" val="1200"/>
  <p:tag name="LATEXADDIN" val="\documentclass{article}&#10;\usepackage{amsmath}&#10;\usepackage{chemformula}&#10;\pagestyle{empty}&#10;\begin{document}&#10;&#10;\begin{equation*}&#10;B^{lm}_{jk}(\boldsymbol r)=M_{l+j,m+k}&#10;\end{equation*}&#10;&#10;&#10;\end{document}"/>
  <p:tag name="IGUANATEXSIZE" val="18"/>
  <p:tag name="IGUANATEXCURSOR" val="162"/>
  <p:tag name="TRANSPARENCY" val="Wahr"/>
  <p:tag name="FILENAME" val=""/>
  <p:tag name="INPUTTYPE" val="0"/>
  <p:tag name="LATEXENGINEID" val="1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6.0101"/>
  <p:tag name="ORIGINALWIDTH" val="1225.563"/>
  <p:tag name="OUTPUTDPI" val="1200"/>
  <p:tag name="LATEXADDIN" val="\documentclass{article}&#10;\usepackage{amsmath}&#10;\usepackage{chemformula}&#10;\pagestyle{empty}&#10;\begin{document}&#10;&#10;\begin{equation*}&#10;M_{l,m}=\frac{(l-\vert m\vert)!}{(r^{l+1})}P_{lm}(\cos\theta)e^{-im\phi}&#10;\end{equation*}&#10;&#10;&#10;\end{document}"/>
  <p:tag name="IGUANATEXSIZE" val="18"/>
  <p:tag name="IGUANATEXCURSOR" val="166"/>
  <p:tag name="TRANSPARENCY" val="Wahr"/>
  <p:tag name="FILENAME" val=""/>
  <p:tag name="INPUTTYPE" val="0"/>
  <p:tag name="LATEXENGINEID" val="1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.50354"/>
  <p:tag name="ORIGINALWIDTH" val="127.5065"/>
  <p:tag name="OUTPUTDPI" val="1200"/>
  <p:tag name="LATEXADDIN" val="\documentclass{article}&#10;\usepackage{amsmath}&#10;\usepackage{chemformula}&#10;\pagestyle{empty}&#10;\begin{document}&#10;&#10;\begin{equation*}&#10;P_{lm}&#10;\end{equation*}&#10;&#10;&#10;\end{document}"/>
  <p:tag name="IGUANATEXSIZE" val="18"/>
  <p:tag name="IGUANATEXCURSOR" val="130"/>
  <p:tag name="TRANSPARENCY" val="Wahr"/>
  <p:tag name="FILENAME" val=""/>
  <p:tag name="INPUTTYPE" val="0"/>
  <p:tag name="LATEXENGINEID" val="1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56654"/>
  <p:tag name="ORIGINALWIDTH" val="720.3619"/>
  <p:tag name="OUTPUTDPI" val="1200"/>
  <p:tag name="LATEXADDIN" val="\documentclass{article}&#10;\usepackage{amsmath}&#10;\usepackage{chemformula}&#10;\pagestyle{empty}&#10;\begin{document}&#10;&#10;\begin{equation*}&#10;J_{OR}=\frac{1}{2}\int\int\frac{\rho^O(\boldsymbol r_1)\rho^R(\boldsymbol r_2)}{\vert\boldsymbol r_1-\boldsymbol r_2\vert}d\boldsymbol r_1d\boldsymbol r_2=\frac{1}{2}\int\int\frac{\rho^O(\boldsymbol a)\rho^R(\boldsymbol R-\boldsymbol b)}{\vert\boldsymbol R-(\boldsymbol a+\boldsymbol b)\vert}d\boldsymbol ad\boldsymbol b&#10;\end{equation*}&#10;&#10;&#10;\end{document}"/>
  <p:tag name="IGUANATEXSIZE" val="60"/>
  <p:tag name="IGUANATEXCURSOR" val="263"/>
  <p:tag name="TRANSPARENCY" val="Wahr"/>
  <p:tag name="FILENAME" val=""/>
  <p:tag name="INPUTTYPE" val="0"/>
  <p:tag name="LATEXENGINEID" val="1"/>
  <p:tag name="TEMPFOLDER" val="C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8.5154"/>
  <p:tag name="ORIGINALWIDTH" val="1620.083"/>
  <p:tag name="OUTPUTDPI" val="1200"/>
  <p:tag name="LATEXADDIN" val="\documentclass{article}&#10;\usepackage{amsmath}&#10;\usepackage{chemformula}&#10;\pagestyle{empty}&#10;\begin{document}&#10;&#10;\begin{equation*}&#10;=\sum_{l=0}^\infty\sum_{m=-l}^l \Omega^O_{lm}(\boldsymbol a)\left[\sum_{j=0}^\infty\sum_{k=-j}^j B_{jk}^{lm}(\boldsymbol R)\Omega^R_{jk}(\boldsymbol b)\right]&#10;\end{equation*}&#10;&#10;\end{document}"/>
  <p:tag name="IGUANATEXSIZE" val="18"/>
  <p:tag name="IGUANATEXCURSOR" val="158"/>
  <p:tag name="TRANSPARENCY" val="Wahr"/>
  <p:tag name="FILENAME" val=""/>
  <p:tag name="INPUTTYPE" val="0"/>
  <p:tag name="LATEXENGINEID" val="1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00496"/>
  <p:tag name="ORIGINALWIDTH" val="133.5069"/>
  <p:tag name="OUTPUTDPI" val="1200"/>
  <p:tag name="LATEXADDIN" val="\documentclass{article}&#10;\usepackage{amsmath}&#10;\usepackage{chemformula}&#10;\pagestyle{empty}&#10;\begin{document}&#10;&#10;\begin{equation*}&#10;\Omega_{lm}^O&#10;\end{equation*}&#10;&#10;&#10;\end{document}"/>
  <p:tag name="IGUANATEXSIZE" val="18"/>
  <p:tag name="IGUANATEXCURSOR" val="137"/>
  <p:tag name="TRANSPARENCY" val="Wahr"/>
  <p:tag name="FILENAME" val=""/>
  <p:tag name="INPUTTYPE" val="0"/>
  <p:tag name="LATEXENGINEID" val="1"/>
  <p:tag name="TEMPFOLDER" val="C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00488"/>
  <p:tag name="ORIGINALWIDTH" val="133.5069"/>
  <p:tag name="OUTPUTDPI" val="1200"/>
  <p:tag name="LATEXADDIN" val="\documentclass{article}&#10;\usepackage{amsmath}&#10;\usepackage{chemformula}&#10;\pagestyle{empty}&#10;\begin{document}&#10;&#10;\begin{equation*}&#10;\Omega_{lm}^R&#10;\end{equation*}&#10;&#10;&#10;\end{document}"/>
  <p:tag name="IGUANATEXSIZE" val="18"/>
  <p:tag name="IGUANATEXCURSOR" val="137"/>
  <p:tag name="TRANSPARENCY" val="Wahr"/>
  <p:tag name="FILENAME" val=""/>
  <p:tag name="INPUTTYPE" val="0"/>
  <p:tag name="LATEXENGINEID" val="1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6.50339"/>
  <p:tag name="ORIGINALWIDTH" val="52.50268"/>
  <p:tag name="OUTPUTDPI" val="1200"/>
  <p:tag name="LATEXADDIN" val="\documentclass{article}&#10;\usepackage{amsmath}&#10;\usepackage{chemformula}&#10;\pagestyle{empty}&#10;\begin{document}&#10;&#10;\begin{equation*}&#10;\boldsymbol{t}_i&#10;\end{equation*}&#10;&#10;&#10;\end{document}"/>
  <p:tag name="IGUANATEXSIZE" val="20"/>
  <p:tag name="IGUANATEXCURSOR" val="138"/>
  <p:tag name="TRANSPARENCY" val="Wahr"/>
  <p:tag name="FILENAME" val=""/>
  <p:tag name="INPUTTYPE" val="0"/>
  <p:tag name="LATEXENGINEID" val="1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0055"/>
  <p:tag name="ORIGINALWIDTH" val="150.0077"/>
  <p:tag name="OUTPUTDPI" val="1200"/>
  <p:tag name="LATEXADDIN" val="\documentclass{article}&#10;\usepackage{amsmath}&#10;\usepackage{chemformula}&#10;\pagestyle{empty}&#10;\begin{document}&#10;&#10;\begin{equation*}&#10;V^{Ne}_{\mu\nu}&#10;\end{equation*}&#10;&#10;&#10;\end{document}"/>
  <p:tag name="IGUANATEXSIZE" val="20"/>
  <p:tag name="IGUANATEXCURSOR" val="138"/>
  <p:tag name="TRANSPARENCY" val="Wahr"/>
  <p:tag name="FILENAME" val=""/>
  <p:tag name="INPUTTYPE" val="0"/>
  <p:tag name="LATEXENGINEID" val="1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842.0433"/>
  <p:tag name="OUTPUTDPI" val="1200"/>
  <p:tag name="LATEXADDIN" val="\documentclass{article}&#10;\usepackage{amsmath}&#10;\usepackage{chemformula}&#10;\pagestyle{empty}&#10;\begin{document}&#10;&#10;\begin{equation*}&#10;q_i({\varepsilon})=f(\varepsilon)\cdot q_i(\varepsilon=\infty)&#10;\end{equation*}&#10;&#10;&#10;\end{document}"/>
  <p:tag name="IGUANATEXSIZE" val="20"/>
  <p:tag name="IGUANATEXCURSOR" val="142"/>
  <p:tag name="TRANSPARENCY" val="Wahr"/>
  <p:tag name="FILENAME" val=""/>
  <p:tag name="INPUTTYPE" val="0"/>
  <p:tag name="LATEXENGINEID" val="1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.0097"/>
  <p:tag name="ORIGINALWIDTH" val="534.0275"/>
  <p:tag name="OUTPUTDPI" val="1200"/>
  <p:tag name="LATEXADDIN" val="\documentclass{article}&#10;\usepackage{amsmath}&#10;\usepackage{chemformula}&#10;\pagestyle{empty}&#10;\begin{document}&#10;&#10;\begin{equation*}&#10;f(\varepsilon)=\frac{\varepsilon-1}{\varepsilon+1/2}&#10;\end{equation*}&#10;&#10;&#10;\end{document}"/>
  <p:tag name="IGUANATEXSIZE" val="20"/>
  <p:tag name="IGUANATEXCURSOR" val="127"/>
  <p:tag name="TRANSPARENCY" val="Wahr"/>
  <p:tag name="FILENAME" val=""/>
  <p:tag name="INPUTTYPE" val="0"/>
  <p:tag name="LATEXENGINEID" val="1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6.0095"/>
  <p:tag name="ORIGINALWIDTH" val="232.512"/>
  <p:tag name="OUTPUTDPI" val="1200"/>
  <p:tag name="LATEXADDIN" val="\documentclass{article}&#10;\usepackage{amsmath}&#10;\usepackage{chemformula}&#10;\pagestyle{empty}&#10;\begin{document}&#10;&#10;\begin{equation*}&#10;\frac{\partial E^{SM}}{\partial\boldsymbol B}&#10;\end{equation*}&#10;&#10;&#10;\end{document}"/>
  <p:tag name="IGUANATEXSIZE" val="20"/>
  <p:tag name="IGUANATEXCURSOR" val="155"/>
  <p:tag name="TRANSPARENCY" val="Wahr"/>
  <p:tag name="FILENAME" val=""/>
  <p:tag name="INPUTTYPE" val="0"/>
  <p:tag name="LATEXENGINEID" val="1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4.5094"/>
  <p:tag name="ORIGINALWIDTH" val="209.0107"/>
  <p:tag name="OUTPUTDPI" val="1200"/>
  <p:tag name="LATEXADDIN" val="\documentclass{article}&#10;\usepackage{amsmath}&#10;\usepackage{chemformula}&#10;\pagestyle{empty}&#10;\begin{document}&#10;&#10;\begin{equation*}&#10;\frac{\partial E^{Ne}}{\partial\boldsymbol B}&#10;\end{equation*}&#10;&#10;&#10;\end{document}"/>
  <p:tag name="IGUANATEXSIZE" val="20"/>
  <p:tag name="IGUANATEXCURSOR" val="144"/>
  <p:tag name="TRANSPARENCY" val="Wahr"/>
  <p:tag name="FILENAME" val=""/>
  <p:tag name="INPUTTYPE" val="0"/>
  <p:tag name="LATEXENGINEID" val="1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.85843"/>
  <p:tag name="ORIGINALWIDTH" val="719.3802"/>
  <p:tag name="OUTPUTDPI" val="1200"/>
  <p:tag name="LATEXADDIN" val="\documentclass{article}&#10;\usepackage{amsmath}&#10;\usepackage{chemformula}&#10;\pagestyle{empty}&#10;\begin{document}&#10;&#10;\begin{equation*}&#10;V_{\mu\nu}^{SM,GSC}=\sum_i\int\int\frac{q_i\varphi_\mu(\boldsymbol r_1)\varphi_\nu(\boldsymbol r_1)\varphi_{GSC}(\boldsymbol r_2)}{\vert\boldsymbol{r}_1-\boldsymbol r_2\vert}d\boldsymbol r_1 d\boldsymbol r_2&#10;\end{equation*}&#10;&#10;&#10;\end{document}"/>
  <p:tag name="IGUANATEXSIZE" val="50"/>
  <p:tag name="IGUANATEXCURSOR" val="292"/>
  <p:tag name="TRANSPARENCY" val="Wahr"/>
  <p:tag name="FILENAME" val=""/>
  <p:tag name="INPUTTYPE" val="0"/>
  <p:tag name="LATEXENGINEID" val="1"/>
  <p:tag name="TEMPFOLDER" val="C:\temp\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911</Words>
  <Application>Microsoft Office PowerPoint</Application>
  <PresentationFormat>Bildschirmpräsentation (4:3)</PresentationFormat>
  <Paragraphs>316</Paragraphs>
  <Slides>27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3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Arial</vt:lpstr>
      <vt:lpstr>Courant</vt:lpstr>
      <vt:lpstr>Symbol</vt:lpstr>
      <vt:lpstr>Times</vt:lpstr>
      <vt:lpstr>Times New Roman</vt:lpstr>
      <vt:lpstr>KIT-PPT_Master_dt_2016</vt:lpstr>
      <vt:lpstr>Formel</vt:lpstr>
      <vt:lpstr>Equation</vt:lpstr>
      <vt:lpstr>CS ChemDraw Drawing</vt:lpstr>
      <vt:lpstr>PowerPoint-Präsentation</vt:lpstr>
      <vt:lpstr>PowerPoint-Präsentation</vt:lpstr>
      <vt:lpstr>Vibrational circular dichroism:  General theory and implementation (PB1a)</vt:lpstr>
      <vt:lpstr>VCD: General theory and implementation</vt:lpstr>
      <vt:lpstr>Application: (+)-cryptophane-A (D3 symmetry)</vt:lpstr>
      <vt:lpstr>VCD and chemical shieldings with effective core potentials (PB1)</vt:lpstr>
      <vt:lpstr>Effective core potentials </vt:lpstr>
      <vt:lpstr>PowerPoint-Präsentation</vt:lpstr>
      <vt:lpstr>PowerPoint-Präsentation</vt:lpstr>
      <vt:lpstr>Environmental / solvent effects (PB2)</vt:lpstr>
      <vt:lpstr>Environmental / solvent effects (PB2)</vt:lpstr>
      <vt:lpstr>Environmental / solvent effects (PB2)</vt:lpstr>
      <vt:lpstr>Environmental / solvent effects (PB2)</vt:lpstr>
      <vt:lpstr>Environmental / solvent effects (PB2): application – acetone in water</vt:lpstr>
      <vt:lpstr>Environmental / solvent effects (PB2)</vt:lpstr>
      <vt:lpstr>Efficiency: RI-J approximation (PB3)</vt:lpstr>
      <vt:lpstr>Efficiency (PB3): RI-J approximation </vt:lpstr>
      <vt:lpstr>Efficiency (PB3): RI-J approximation </vt:lpstr>
      <vt:lpstr>Efficiency (PB3): MARI-J approximation </vt:lpstr>
      <vt:lpstr>Efficiency (PB3): MARI-J approximation </vt:lpstr>
      <vt:lpstr>Efficiency (PB3): application I </vt:lpstr>
      <vt:lpstr>Efficiency (PB3): application II </vt:lpstr>
      <vt:lpstr>Efficiency (PB3):  Accuracy of RI-J (MARI-J) and gauge invariance</vt:lpstr>
      <vt:lpstr>Efficiency (PB3):  Accuracy of RI-J (MARI-J) and gauge invariance</vt:lpstr>
      <vt:lpstr>Q5-B Further development of TURBOMOLE´s  NMR module: outlook</vt:lpstr>
      <vt:lpstr>PowerPoint-Präsentation</vt:lpstr>
      <vt:lpstr>PowerPoint-Präsentation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300</cp:revision>
  <cp:lastPrinted>2017-06-21T10:26:53Z</cp:lastPrinted>
  <dcterms:created xsi:type="dcterms:W3CDTF">2015-12-26T12:20:34Z</dcterms:created>
  <dcterms:modified xsi:type="dcterms:W3CDTF">2017-06-22T06:44:40Z</dcterms:modified>
</cp:coreProperties>
</file>